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95" r:id="rId13"/>
    <p:sldId id="271" r:id="rId14"/>
    <p:sldId id="272" r:id="rId15"/>
    <p:sldId id="273" r:id="rId16"/>
    <p:sldId id="292" r:id="rId17"/>
    <p:sldId id="296" r:id="rId18"/>
    <p:sldId id="297" r:id="rId19"/>
    <p:sldId id="274" r:id="rId20"/>
    <p:sldId id="270" r:id="rId21"/>
    <p:sldId id="275" r:id="rId22"/>
    <p:sldId id="276" r:id="rId23"/>
    <p:sldId id="308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3" r:id="rId40"/>
    <p:sldId id="294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18" r:id="rId51"/>
    <p:sldId id="307" r:id="rId52"/>
    <p:sldId id="310" r:id="rId53"/>
    <p:sldId id="309" r:id="rId54"/>
    <p:sldId id="311" r:id="rId55"/>
    <p:sldId id="312" r:id="rId56"/>
    <p:sldId id="313" r:id="rId57"/>
    <p:sldId id="314" r:id="rId58"/>
    <p:sldId id="315" r:id="rId59"/>
    <p:sldId id="316" r:id="rId60"/>
    <p:sldId id="317" r:id="rId6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13" autoAdjust="0"/>
    <p:restoredTop sz="94397" autoAdjust="0"/>
  </p:normalViewPr>
  <p:slideViewPr>
    <p:cSldViewPr snapToGrid="0" snapToObjects="1">
      <p:cViewPr>
        <p:scale>
          <a:sx n="99" d="100"/>
          <a:sy n="99" d="100"/>
        </p:scale>
        <p:origin x="-816" y="-1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AD758-B623-1840-BAAE-2D3179EEA39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19ABB-2F34-904B-AB5E-D1012B62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15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4DBDE-4AB7-A642-9C68-D021F812BC6C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EB385-139F-5241-80D7-6C13722BC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509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EB385-139F-5241-80D7-6C13722BC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 outliers, avoid picking points</a:t>
            </a:r>
            <a:r>
              <a:rPr lang="en-US" baseline="0" dirty="0" smtClean="0"/>
              <a:t> on the same cluster.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EB385-139F-5241-80D7-6C13722BC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7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EB385-139F-5241-80D7-6C13722BC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4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difference between k-means and k-</a:t>
            </a:r>
            <a:r>
              <a:rPr lang="en-US" baseline="0" dirty="0" err="1" smtClean="0"/>
              <a:t>medoids</a:t>
            </a:r>
            <a:r>
              <a:rPr lang="en-US" baseline="0" dirty="0" smtClean="0"/>
              <a:t> is that centroids of k-means are virtual, K-</a:t>
            </a:r>
            <a:r>
              <a:rPr lang="en-US" baseline="0" dirty="0" err="1" smtClean="0"/>
              <a:t>medoids</a:t>
            </a:r>
            <a:r>
              <a:rPr lang="en-US" baseline="0" dirty="0" smtClean="0"/>
              <a:t> has representative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EB385-139F-5241-80D7-6C13722BC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Impact award</a:t>
            </a:r>
            <a:r>
              <a:rPr lang="en-US" baseline="0" dirty="0" smtClean="0"/>
              <a:t> in KDD’2014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EB385-139F-5241-80D7-6C13722BC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3E23-94EB-8C43-AEC0-5A7E76B3CDBF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77AB-C188-6D46-8AF1-F75BFBF1AE2E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7993-792C-AA49-9F42-BEFA5298E62A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BAF0-5429-244F-9201-39FB0974EC93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5E940-7825-854F-A954-034D68CDDEC2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4D6-A90D-334D-BEA4-074C63232DDF}" type="datetime1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712B-C952-5547-BC90-E4A78377ACE5}" type="datetime1">
              <a:rPr lang="en-US" smtClean="0"/>
              <a:t>10/18/16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1E6E-C71D-EB46-B4F5-7D3E37879713}" type="datetime1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BD5A-3685-3A4B-AD61-1BD51824DDC0}" type="datetime1">
              <a:rPr lang="en-US" smtClean="0"/>
              <a:t>10/18/16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BF7D-1E58-2542-B0E2-82CD743672CF}" type="datetime1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3F71D-2A70-FE44-AEAF-1B4766B51D6E}" type="datetime1">
              <a:rPr lang="en-US" smtClean="0"/>
              <a:t>10/18/16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95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888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2172F7DB-865B-6F47-B490-9A32AAF602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D346F3-B7BE-064E-A60F-7D0B746E99A0}" type="datetime1">
              <a:rPr lang="en-US" smtClean="0"/>
              <a:t>10/18/16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919" y="776594"/>
            <a:ext cx="7857433" cy="2183596"/>
          </a:xfrm>
        </p:spPr>
        <p:txBody>
          <a:bodyPr/>
          <a:lstStyle/>
          <a:p>
            <a:pPr algn="ctr"/>
            <a:r>
              <a:rPr lang="en-US" sz="5400" dirty="0" smtClean="0"/>
              <a:t>Cluster Analysis: Basic Concepts and Methods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383" y="3744079"/>
            <a:ext cx="6461760" cy="1801708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Cam </a:t>
            </a:r>
            <a:r>
              <a:rPr lang="en-US" sz="3600" dirty="0" err="1">
                <a:solidFill>
                  <a:schemeClr val="tx2"/>
                </a:solidFill>
              </a:rPr>
              <a:t>Tu</a:t>
            </a:r>
            <a:r>
              <a:rPr lang="en-US" sz="3600" dirty="0">
                <a:solidFill>
                  <a:schemeClr val="tx2"/>
                </a:solidFill>
              </a:rPr>
              <a:t> Nguyen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/>
            </a:r>
            <a:br>
              <a:rPr lang="en-US" sz="3600" dirty="0">
                <a:solidFill>
                  <a:schemeClr val="tx2"/>
                </a:solidFill>
              </a:rPr>
            </a:br>
            <a:r>
              <a:rPr lang="zh-CN" altLang="en-US" sz="3600" dirty="0">
                <a:solidFill>
                  <a:schemeClr val="tx2"/>
                </a:solidFill>
              </a:rPr>
              <a:t>阮锦绣</a:t>
            </a:r>
            <a:r>
              <a:rPr lang="en-US" sz="3600" dirty="0">
                <a:solidFill>
                  <a:schemeClr val="tx2"/>
                </a:solidFill>
              </a:rPr>
              <a:t/>
            </a:r>
            <a:br>
              <a:rPr lang="en-US" sz="3600" dirty="0">
                <a:solidFill>
                  <a:schemeClr val="tx2"/>
                </a:solidFill>
              </a:rPr>
            </a:b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Software Institute, Nanjing University</a:t>
            </a:r>
          </a:p>
          <a:p>
            <a:pPr algn="ctr"/>
            <a:r>
              <a:rPr lang="en-US" sz="2200" dirty="0" err="1">
                <a:solidFill>
                  <a:srgbClr val="000000"/>
                </a:solidFill>
              </a:rPr>
              <a:t>nguyenct@lamda.nju.edu.cn</a:t>
            </a:r>
            <a:endParaRPr lang="en-US" sz="2200" dirty="0">
              <a:solidFill>
                <a:srgbClr val="000000"/>
              </a:solidFill>
            </a:endParaRPr>
          </a:p>
          <a:p>
            <a:pPr algn="ctr"/>
            <a:r>
              <a:rPr lang="en-US" sz="2200" dirty="0" err="1">
                <a:solidFill>
                  <a:srgbClr val="000000"/>
                </a:solidFill>
              </a:rPr>
              <a:t>ncamtu@gmail.com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Given a data set </a:t>
            </a:r>
            <a:r>
              <a:rPr lang="en-US" i="1" dirty="0" smtClean="0"/>
              <a:t>D </a:t>
            </a:r>
            <a:r>
              <a:rPr lang="en-US" dirty="0" smtClean="0"/>
              <a:t>of </a:t>
            </a:r>
            <a:r>
              <a:rPr lang="en-US" b="1" dirty="0" smtClean="0"/>
              <a:t>n </a:t>
            </a:r>
            <a:r>
              <a:rPr lang="en-US" dirty="0" smtClean="0"/>
              <a:t>objects in Euclidean space, and the number of clusters </a:t>
            </a:r>
            <a:r>
              <a:rPr lang="en-US" b="1" dirty="0" smtClean="0"/>
              <a:t>k</a:t>
            </a:r>
            <a:endParaRPr lang="en-US" dirty="0" smtClean="0"/>
          </a:p>
          <a:p>
            <a:pPr lvl="1"/>
            <a:r>
              <a:rPr lang="en-US" dirty="0" smtClean="0"/>
              <a:t>Partition the objects in </a:t>
            </a:r>
            <a:r>
              <a:rPr lang="en-US" i="1" dirty="0" smtClean="0"/>
              <a:t>D </a:t>
            </a:r>
            <a:r>
              <a:rPr lang="en-US" dirty="0" smtClean="0"/>
              <a:t>into </a:t>
            </a:r>
            <a:r>
              <a:rPr lang="en-US" b="1" dirty="0" smtClean="0"/>
              <a:t>k clusters:</a:t>
            </a:r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r>
              <a:rPr lang="en-US" dirty="0" smtClean="0"/>
              <a:t>K-means and K-</a:t>
            </a:r>
            <a:r>
              <a:rPr lang="en-US" dirty="0" err="1" smtClean="0"/>
              <a:t>medoids</a:t>
            </a:r>
            <a:r>
              <a:rPr lang="en-US" dirty="0" smtClean="0"/>
              <a:t> exploit the concept of centroids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/>
              <a:t>centroid </a:t>
            </a:r>
            <a:r>
              <a:rPr lang="en-US" dirty="0" smtClean="0"/>
              <a:t>to represent a cluster.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Centroid = the center point of a cluster.</a:t>
            </a:r>
          </a:p>
          <a:p>
            <a:pPr lvl="2"/>
            <a:r>
              <a:rPr lang="en-US" dirty="0" smtClean="0"/>
              <a:t>Can be defined by mean (k-means) or </a:t>
            </a:r>
            <a:r>
              <a:rPr lang="en-US" dirty="0" err="1" smtClean="0"/>
              <a:t>medoid</a:t>
            </a:r>
            <a:r>
              <a:rPr lang="en-US" dirty="0" smtClean="0"/>
              <a:t> (k-</a:t>
            </a:r>
            <a:r>
              <a:rPr lang="en-US" dirty="0" err="1" smtClean="0"/>
              <a:t>medoids</a:t>
            </a:r>
            <a:r>
              <a:rPr lang="en-US" dirty="0" smtClean="0"/>
              <a:t>) of points inside a cluster.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82" y="3132836"/>
            <a:ext cx="6504392" cy="2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objective: find k-clusters that minimizes the </a:t>
            </a:r>
            <a:r>
              <a:rPr lang="en-US" b="1" dirty="0" smtClean="0"/>
              <a:t>within-cluster variation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pPr lvl="1"/>
            <a:r>
              <a:rPr lang="en-US" dirty="0" smtClean="0"/>
              <a:t>Each point is assigned to the nearest cluster (the cluster with the nearest centroid).</a:t>
            </a:r>
          </a:p>
          <a:p>
            <a:pPr lvl="1"/>
            <a:r>
              <a:rPr lang="en-US" b="1" dirty="0" smtClean="0"/>
              <a:t>c</a:t>
            </a:r>
            <a:r>
              <a:rPr lang="en-US" b="1" baseline="-25000" dirty="0" smtClean="0"/>
              <a:t>i</a:t>
            </a:r>
            <a:r>
              <a:rPr lang="en-US" dirty="0" smtClean="0"/>
              <a:t> is the centroid of the </a:t>
            </a:r>
            <a:r>
              <a:rPr lang="en-US" dirty="0" err="1" smtClean="0"/>
              <a:t>ith</a:t>
            </a:r>
            <a:r>
              <a:rPr lang="en-US" dirty="0" smtClean="0"/>
              <a:t> cluster, </a:t>
            </a:r>
            <a:r>
              <a:rPr lang="en-US" b="1" dirty="0" smtClean="0"/>
              <a:t>p</a:t>
            </a:r>
            <a:r>
              <a:rPr lang="en-US" dirty="0" smtClean="0"/>
              <a:t> is point in the cluster </a:t>
            </a:r>
            <a:r>
              <a:rPr lang="en-US" b="1" dirty="0" smtClean="0"/>
              <a:t>c</a:t>
            </a:r>
            <a:r>
              <a:rPr lang="en-US" b="1" baseline="-25000" dirty="0" smtClean="0"/>
              <a:t>i</a:t>
            </a:r>
            <a:r>
              <a:rPr lang="en-US" dirty="0" smtClean="0"/>
              <a:t>, and</a:t>
            </a:r>
            <a:r>
              <a:rPr lang="en-US" i="1" dirty="0" smtClean="0"/>
              <a:t> </a:t>
            </a:r>
            <a:r>
              <a:rPr lang="en-US" i="1" dirty="0" err="1" smtClean="0"/>
              <a:t>dist</a:t>
            </a:r>
            <a:r>
              <a:rPr lang="en-US" b="1" dirty="0" smtClean="0"/>
              <a:t>(p, c</a:t>
            </a:r>
            <a:r>
              <a:rPr lang="en-US" b="1" baseline="-25000" dirty="0" smtClean="0"/>
              <a:t>i</a:t>
            </a:r>
            <a:r>
              <a:rPr lang="en-US" b="1" dirty="0" smtClean="0"/>
              <a:t>) </a:t>
            </a:r>
            <a:r>
              <a:rPr lang="en-US" dirty="0" smtClean="0"/>
              <a:t>is the Euclidean distance between </a:t>
            </a:r>
            <a:r>
              <a:rPr lang="en-US" b="1" dirty="0" smtClean="0"/>
              <a:t>p</a:t>
            </a:r>
            <a:r>
              <a:rPr lang="en-US" dirty="0" smtClean="0"/>
              <a:t> and </a:t>
            </a:r>
            <a:r>
              <a:rPr lang="en-US" b="1" dirty="0" smtClean="0"/>
              <a:t>c</a:t>
            </a:r>
            <a:r>
              <a:rPr lang="en-US" b="1" baseline="-25000" dirty="0" smtClean="0"/>
              <a:t>i</a:t>
            </a:r>
            <a:endParaRPr lang="en-US" b="1" baseline="-25000" dirty="0"/>
          </a:p>
          <a:p>
            <a:r>
              <a:rPr lang="en-US" dirty="0" smtClean="0"/>
              <a:t>This problem is NP-hard.</a:t>
            </a:r>
          </a:p>
          <a:p>
            <a:r>
              <a:rPr lang="en-US" dirty="0" smtClean="0"/>
              <a:t>K-means use a greedy algorithm</a:t>
            </a:r>
          </a:p>
          <a:p>
            <a:pPr lvl="1"/>
            <a:r>
              <a:rPr lang="en-US" dirty="0" smtClean="0"/>
              <a:t>Often find local minimum.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46" y="2460573"/>
            <a:ext cx="25908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7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 smtClean="0"/>
              <a:t>Select K initial centroids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For each data point, assign it to the cluster with nearest centroid.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Update the centroids by calculating the means of the clusters based on the current point assignments.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Repeat 2) and 3) until </a:t>
            </a:r>
            <a:r>
              <a:rPr lang="en-US" b="1" dirty="0" smtClean="0"/>
              <a:t>convergence </a:t>
            </a:r>
            <a:r>
              <a:rPr lang="en-US" dirty="0" smtClean="0"/>
              <a:t>(the centroids do not move much)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8239" y="4520124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Complexity is</a:t>
            </a:r>
            <a:r>
              <a:rPr lang="en-US" b="1" dirty="0" smtClean="0"/>
              <a:t> O(n*k*l*d)</a:t>
            </a:r>
            <a:r>
              <a:rPr lang="en-US" dirty="0" smtClean="0"/>
              <a:t>, where n is the number of points, l is the number of </a:t>
            </a:r>
            <a:br>
              <a:rPr lang="en-US" dirty="0" smtClean="0"/>
            </a:br>
            <a:r>
              <a:rPr lang="en-US" dirty="0" smtClean="0"/>
              <a:t>iterations, and d is the number of attributes.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8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Two-different  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72" y="1616289"/>
            <a:ext cx="7290876" cy="49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K-means: Example of Optimal Clustering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3157" r="3157"/>
          <a:stretch>
            <a:fillRect/>
          </a:stretch>
        </p:blipFill>
        <p:spPr>
          <a:xfrm>
            <a:off x="457200" y="1741304"/>
            <a:ext cx="7620000" cy="4800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0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K-means: Example of Sub-optimal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14125"/>
            <a:ext cx="7949785" cy="46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3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8888"/>
            <a:ext cx="7620000" cy="2402038"/>
          </a:xfrm>
        </p:spPr>
        <p:txBody>
          <a:bodyPr/>
          <a:lstStyle/>
          <a:p>
            <a:r>
              <a:rPr lang="en-US" dirty="0" smtClean="0"/>
              <a:t>How to define the number of clusters </a:t>
            </a:r>
            <a:r>
              <a:rPr lang="en-US" b="1" dirty="0" smtClean="0"/>
              <a:t>K</a:t>
            </a:r>
          </a:p>
          <a:p>
            <a:pPr lvl="1"/>
            <a:r>
              <a:rPr lang="en-US" dirty="0" smtClean="0"/>
              <a:t>Simple method: Set the number of clusters to about         for a data set of </a:t>
            </a:r>
            <a:r>
              <a:rPr lang="en-US" i="1" dirty="0" smtClean="0"/>
              <a:t>n </a:t>
            </a:r>
            <a:r>
              <a:rPr lang="en-US" dirty="0" smtClean="0"/>
              <a:t>points. In expectation, each cluster has        points.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Elbow method: </a:t>
            </a:r>
          </a:p>
          <a:p>
            <a:pPr lvl="2"/>
            <a:r>
              <a:rPr lang="en-US" dirty="0" smtClean="0"/>
              <a:t>Try different </a:t>
            </a:r>
            <a:r>
              <a:rPr lang="en-US" i="1" dirty="0" smtClean="0"/>
              <a:t>k, </a:t>
            </a:r>
            <a:r>
              <a:rPr lang="en-US" dirty="0" smtClean="0"/>
              <a:t>looking at the change in the average distance to centroid, as k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752" y="1805499"/>
            <a:ext cx="318145" cy="439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90" y="2334637"/>
            <a:ext cx="377207" cy="205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4623" y="6433994"/>
            <a:ext cx="53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95884" y="6452615"/>
            <a:ext cx="53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95622" y="6420349"/>
            <a:ext cx="53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39" y="3845602"/>
            <a:ext cx="5194300" cy="26070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16" y="3813336"/>
            <a:ext cx="2422187" cy="26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7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the number of clusters </a:t>
            </a:r>
            <a:r>
              <a:rPr lang="en-US" b="1" dirty="0" smtClean="0"/>
              <a:t>K</a:t>
            </a:r>
          </a:p>
          <a:p>
            <a:pPr lvl="1"/>
            <a:r>
              <a:rPr lang="en-US" b="1" dirty="0"/>
              <a:t>Elbow method: </a:t>
            </a:r>
          </a:p>
          <a:p>
            <a:pPr lvl="2"/>
            <a:r>
              <a:rPr lang="en-US" dirty="0"/>
              <a:t>Try different </a:t>
            </a:r>
            <a:r>
              <a:rPr lang="en-US" i="1" dirty="0"/>
              <a:t>k, </a:t>
            </a:r>
            <a:r>
              <a:rPr lang="en-US" dirty="0"/>
              <a:t>looking at the change in the average distance to centroid, as k increases</a:t>
            </a:r>
          </a:p>
          <a:p>
            <a:pPr marL="411480" lvl="1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15" y="3223756"/>
            <a:ext cx="3496007" cy="18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2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smtClean="0"/>
              <a:t>pick the initial </a:t>
            </a:r>
            <a:r>
              <a:rPr lang="en-US" b="1" dirty="0" smtClean="0"/>
              <a:t>K </a:t>
            </a:r>
            <a:r>
              <a:rPr lang="en-US" dirty="0" smtClean="0"/>
              <a:t>points</a:t>
            </a:r>
          </a:p>
          <a:p>
            <a:pPr lvl="1"/>
            <a:r>
              <a:rPr lang="en-US" dirty="0" smtClean="0"/>
              <a:t>Approach 1: Sampling</a:t>
            </a:r>
          </a:p>
          <a:p>
            <a:pPr lvl="2"/>
            <a:r>
              <a:rPr lang="en-US" dirty="0" smtClean="0"/>
              <a:t>Cluster a sample of data using hierarchical clustering to obtain K clusters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Approach 2: Pick “dispersed” set of points</a:t>
            </a:r>
          </a:p>
          <a:p>
            <a:pPr lvl="2"/>
            <a:r>
              <a:rPr lang="en-US" dirty="0" smtClean="0"/>
              <a:t>Pick first point at random</a:t>
            </a:r>
          </a:p>
          <a:p>
            <a:pPr lvl="2"/>
            <a:r>
              <a:rPr lang="en-US" dirty="0" smtClean="0"/>
              <a:t>Pick the next point to be the one whose minimum distance from the selected points is as large as possible</a:t>
            </a:r>
          </a:p>
          <a:p>
            <a:pPr marL="777240" lvl="2" indent="0">
              <a:buNone/>
            </a:pPr>
            <a:endParaRPr lang="en-US" dirty="0" smtClean="0"/>
          </a:p>
          <a:p>
            <a:pPr lvl="1"/>
            <a:endParaRPr lang="en-US" b="1" dirty="0" smtClean="0"/>
          </a:p>
          <a:p>
            <a:pPr marL="411480" lvl="1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5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Sensitive to initialization</a:t>
            </a:r>
          </a:p>
          <a:p>
            <a:r>
              <a:rPr lang="en-US" dirty="0" smtClean="0"/>
              <a:t>K-means can only be applied when the mean is defined </a:t>
            </a:r>
          </a:p>
          <a:p>
            <a:pPr lvl="1"/>
            <a:r>
              <a:rPr lang="en-US" dirty="0" smtClean="0"/>
              <a:t>Unable to deal with nominal data type.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/>
              <a:t>k-modes method</a:t>
            </a:r>
          </a:p>
          <a:p>
            <a:r>
              <a:rPr lang="en-US" dirty="0" smtClean="0"/>
              <a:t>Need to specify </a:t>
            </a:r>
            <a:r>
              <a:rPr lang="en-US" b="1" dirty="0" smtClean="0"/>
              <a:t>k</a:t>
            </a:r>
          </a:p>
          <a:p>
            <a:r>
              <a:rPr lang="en-US" dirty="0" smtClean="0"/>
              <a:t>Sensitive to noises, and outlier data.</a:t>
            </a:r>
          </a:p>
          <a:p>
            <a:r>
              <a:rPr lang="en-US" dirty="0" smtClean="0"/>
              <a:t>Scale to large dataset?</a:t>
            </a:r>
          </a:p>
          <a:p>
            <a:pPr lvl="1"/>
            <a:r>
              <a:rPr lang="en-US" dirty="0" smtClean="0"/>
              <a:t>Use sampling </a:t>
            </a:r>
          </a:p>
          <a:p>
            <a:pPr lvl="1"/>
            <a:r>
              <a:rPr lang="en-US" dirty="0" smtClean="0"/>
              <a:t>Use Micro-clusters</a:t>
            </a:r>
          </a:p>
          <a:p>
            <a:pPr lvl="1"/>
            <a:r>
              <a:rPr lang="en-US" dirty="0" smtClean="0"/>
              <a:t>Use additional data structure (such as spatial hierarchical data index) to save costs when computing means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</a:p>
          <a:p>
            <a:r>
              <a:rPr lang="en-US" dirty="0" smtClean="0"/>
              <a:t>Partition Methods</a:t>
            </a:r>
          </a:p>
          <a:p>
            <a:r>
              <a:rPr lang="en-US" dirty="0" smtClean="0"/>
              <a:t>Hierarchical Methods</a:t>
            </a:r>
          </a:p>
          <a:p>
            <a:r>
              <a:rPr lang="en-US" dirty="0" smtClean="0"/>
              <a:t>Density-based Methods</a:t>
            </a:r>
          </a:p>
          <a:p>
            <a:r>
              <a:rPr lang="en-US" dirty="0" smtClean="0"/>
              <a:t>Evaluation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r>
              <a:rPr lang="en-US" dirty="0" smtClean="0"/>
              <a:t>: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 algorithm is sensitive to outliers</a:t>
            </a:r>
          </a:p>
          <a:p>
            <a:pPr lvl="1"/>
            <a:r>
              <a:rPr lang="en-US" dirty="0" smtClean="0"/>
              <a:t>Example: </a:t>
            </a:r>
          </a:p>
          <a:p>
            <a:pPr lvl="2"/>
            <a:r>
              <a:rPr lang="en-US" dirty="0" smtClean="0"/>
              <a:t>Points on 1-D {1, 2, 3, 8, 9, 10} and 25</a:t>
            </a:r>
          </a:p>
          <a:p>
            <a:pPr lvl="2"/>
            <a:r>
              <a:rPr lang="en-US" dirty="0" smtClean="0"/>
              <a:t>Good clustering: {1, 2, 3} and {8, 9, 10} where 25 is the outlier</a:t>
            </a:r>
          </a:p>
          <a:p>
            <a:pPr lvl="2"/>
            <a:r>
              <a:rPr lang="en-US" dirty="0" smtClean="0"/>
              <a:t>K-means with 2 clusters</a:t>
            </a:r>
          </a:p>
          <a:p>
            <a:pPr lvl="3"/>
            <a:r>
              <a:rPr lang="en-US" dirty="0" smtClean="0"/>
              <a:t>Clusters {1, 2, 3} and {8, 9, 10, 25}, within cluster variation is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lvl="3"/>
            <a:r>
              <a:rPr lang="en-US" dirty="0" smtClean="0"/>
              <a:t>Clusters {1,2, 3, 8} and {9, 10, 25}, within cluster variation is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lvl="3"/>
            <a:endParaRPr lang="en-US" dirty="0"/>
          </a:p>
          <a:p>
            <a:pPr lvl="3"/>
            <a:r>
              <a:rPr lang="en-US" dirty="0" smtClean="0"/>
              <a:t>K-mean consider the second case better than the first case (due to the outlier point 25)</a:t>
            </a:r>
          </a:p>
          <a:p>
            <a:pPr lvl="4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744" y="3790474"/>
            <a:ext cx="6541225" cy="328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179" y="4574750"/>
            <a:ext cx="5362042" cy="6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4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8888"/>
            <a:ext cx="7620000" cy="1350168"/>
          </a:xfrm>
        </p:spPr>
        <p:txBody>
          <a:bodyPr/>
          <a:lstStyle/>
          <a:p>
            <a:r>
              <a:rPr lang="en-US" dirty="0" smtClean="0"/>
              <a:t>Instead of using the mean as a  centroid, K-</a:t>
            </a:r>
            <a:r>
              <a:rPr lang="en-US" dirty="0" err="1" smtClean="0"/>
              <a:t>medoids</a:t>
            </a:r>
            <a:r>
              <a:rPr lang="en-US" dirty="0" smtClean="0"/>
              <a:t> use a </a:t>
            </a:r>
            <a:r>
              <a:rPr lang="en-US" b="1" i="1" dirty="0" smtClean="0"/>
              <a:t>representative point (a point in the data set) as the center for a cluster.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4" y="2784949"/>
            <a:ext cx="6910606" cy="38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r>
              <a:rPr lang="en-US" dirty="0" smtClean="0"/>
              <a:t>: PAM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PAM (Partitioning Around </a:t>
            </a:r>
            <a:r>
              <a:rPr lang="en-US" dirty="0" err="1" smtClean="0"/>
              <a:t>Medoid</a:t>
            </a:r>
            <a:r>
              <a:rPr lang="en-US" dirty="0" smtClean="0"/>
              <a:t>: Kaufmann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Roseeuw</a:t>
            </a:r>
            <a:r>
              <a:rPr lang="en-US" dirty="0" smtClean="0"/>
              <a:t> 1987)</a:t>
            </a:r>
          </a:p>
          <a:p>
            <a:pPr lvl="1"/>
            <a:r>
              <a:rPr lang="en-US" dirty="0" smtClean="0"/>
              <a:t>Starts from an initial set of </a:t>
            </a:r>
            <a:r>
              <a:rPr lang="en-US" dirty="0" err="1" smtClean="0"/>
              <a:t>medoids</a:t>
            </a:r>
            <a:endParaRPr lang="en-US" dirty="0" smtClean="0"/>
          </a:p>
          <a:p>
            <a:pPr lvl="1"/>
            <a:r>
              <a:rPr lang="en-US" dirty="0" smtClean="0"/>
              <a:t>Iteratively replaces one of the </a:t>
            </a:r>
            <a:r>
              <a:rPr lang="en-US" dirty="0" err="1" smtClean="0"/>
              <a:t>medoids</a:t>
            </a:r>
            <a:r>
              <a:rPr lang="en-US" dirty="0" smtClean="0"/>
              <a:t> by one of the non-</a:t>
            </a:r>
            <a:r>
              <a:rPr lang="en-US" dirty="0" err="1" smtClean="0"/>
              <a:t>medoids</a:t>
            </a:r>
            <a:r>
              <a:rPr lang="en-US" dirty="0" smtClean="0"/>
              <a:t> if it reduces the absolute error of the the resulting clustering.</a:t>
            </a:r>
          </a:p>
          <a:p>
            <a:pPr lvl="2"/>
            <a:r>
              <a:rPr lang="en-US" dirty="0" smtClean="0"/>
              <a:t>The absolute-error criterion                                           where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is the representative point of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</a:t>
            </a:r>
            <a:r>
              <a:rPr lang="en-US" dirty="0" smtClean="0"/>
              <a:t>.</a:t>
            </a:r>
            <a:endParaRPr lang="en-US" baseline="-25000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Complexity </a:t>
            </a:r>
            <a:r>
              <a:rPr lang="en-US" dirty="0"/>
              <a:t>of each iteration of PAM is O(k(n-k)</a:t>
            </a:r>
            <a:r>
              <a:rPr lang="en-US" baseline="30000" dirty="0"/>
              <a:t>2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PAM </a:t>
            </a:r>
            <a:r>
              <a:rPr lang="en-US" dirty="0" smtClean="0"/>
              <a:t>works effectively for small data sets but does not scale well for large data sets.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51" y="3509752"/>
            <a:ext cx="2076180" cy="6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9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K-means: Swapping centroids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4" y="1530700"/>
            <a:ext cx="9144000" cy="25694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263" y="4324672"/>
            <a:ext cx="725613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o</a:t>
            </a:r>
            <a:r>
              <a:rPr lang="en-US" baseline="-25000" dirty="0" err="1" smtClean="0"/>
              <a:t>random</a:t>
            </a:r>
            <a:r>
              <a:rPr lang="en-US" dirty="0" smtClean="0"/>
              <a:t> can be used to replace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as one of  K centroids?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For each non-centroid point </a:t>
            </a:r>
            <a:r>
              <a:rPr lang="en-US" b="1" dirty="0" smtClean="0"/>
              <a:t>p</a:t>
            </a:r>
            <a:r>
              <a:rPr lang="en-US" dirty="0" smtClean="0"/>
              <a:t>,</a:t>
            </a:r>
            <a:r>
              <a:rPr lang="en-US" b="1" dirty="0" smtClean="0"/>
              <a:t> p </a:t>
            </a:r>
            <a:r>
              <a:rPr lang="en-US" dirty="0" smtClean="0"/>
              <a:t>can be reassigned to the new cluster or no change.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Recalculate the cost (absolute error cost).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If the absolute error cost when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random</a:t>
            </a:r>
            <a:r>
              <a:rPr lang="en-US" baseline="-25000" dirty="0" smtClean="0"/>
              <a:t> </a:t>
            </a:r>
            <a:r>
              <a:rPr lang="en-US" dirty="0" smtClean="0"/>
              <a:t>as one of the centroids is smaller the error cost for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, replace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r>
              <a:rPr lang="en-US" dirty="0" smtClean="0"/>
              <a:t> by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random</a:t>
            </a:r>
            <a:r>
              <a:rPr lang="en-US" dirty="0" smtClean="0"/>
              <a:t>.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046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to scale K-</a:t>
            </a:r>
            <a:r>
              <a:rPr lang="en-US" dirty="0" err="1" smtClean="0"/>
              <a:t>medoid</a:t>
            </a:r>
            <a:endParaRPr lang="en-US" dirty="0" smtClean="0"/>
          </a:p>
          <a:p>
            <a:pPr lvl="1"/>
            <a:r>
              <a:rPr lang="en-US" dirty="0" smtClean="0"/>
              <a:t>CLARA (Clustering Large Applications)</a:t>
            </a:r>
          </a:p>
          <a:p>
            <a:pPr lvl="2"/>
            <a:r>
              <a:rPr lang="en-US" dirty="0" smtClean="0"/>
              <a:t>Sample data set, select best K-</a:t>
            </a:r>
            <a:r>
              <a:rPr lang="en-US" dirty="0" err="1" smtClean="0"/>
              <a:t>medoids</a:t>
            </a:r>
            <a:r>
              <a:rPr lang="en-US" dirty="0" smtClean="0"/>
              <a:t> among the selected sample (using PAM)</a:t>
            </a:r>
          </a:p>
          <a:p>
            <a:pPr lvl="2"/>
            <a:r>
              <a:rPr lang="en-US" dirty="0" smtClean="0"/>
              <a:t>Complexity of computing the </a:t>
            </a:r>
            <a:r>
              <a:rPr lang="en-US" dirty="0" err="1" smtClean="0"/>
              <a:t>medoids</a:t>
            </a:r>
            <a:r>
              <a:rPr lang="en-US" dirty="0" smtClean="0"/>
              <a:t> on a random sample is O(ks</a:t>
            </a:r>
            <a:r>
              <a:rPr lang="en-US" baseline="30000" dirty="0" smtClean="0"/>
              <a:t>2</a:t>
            </a:r>
            <a:r>
              <a:rPr lang="en-US" dirty="0" smtClean="0"/>
              <a:t>+k(n-k))</a:t>
            </a:r>
          </a:p>
          <a:p>
            <a:pPr lvl="2"/>
            <a:r>
              <a:rPr lang="en-US" dirty="0" smtClean="0"/>
              <a:t>Build clustering from multiple samples, then select the best clustering.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CLARANS (Clustering Large Applications based on </a:t>
            </a:r>
            <a:r>
              <a:rPr lang="en-US" dirty="0" err="1" smtClean="0"/>
              <a:t>RANdomized</a:t>
            </a:r>
            <a:r>
              <a:rPr lang="en-US" dirty="0" smtClean="0"/>
              <a:t> Search)</a:t>
            </a:r>
          </a:p>
          <a:p>
            <a:pPr lvl="2"/>
            <a:r>
              <a:rPr lang="en-US" dirty="0" smtClean="0"/>
              <a:t>Randomly select k pints as the current </a:t>
            </a:r>
            <a:r>
              <a:rPr lang="en-US" dirty="0" err="1" smtClean="0"/>
              <a:t>medoids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Randomly select a current </a:t>
            </a:r>
            <a:r>
              <a:rPr lang="en-US" dirty="0" err="1" smtClean="0"/>
              <a:t>medoid</a:t>
            </a:r>
            <a:r>
              <a:rPr lang="en-US" dirty="0" smtClean="0"/>
              <a:t> </a:t>
            </a:r>
            <a:r>
              <a:rPr lang="en-US" b="1" dirty="0" smtClean="0"/>
              <a:t>x </a:t>
            </a:r>
            <a:r>
              <a:rPr lang="en-US" dirty="0" smtClean="0"/>
              <a:t>and an object </a:t>
            </a:r>
            <a:r>
              <a:rPr lang="en-US" b="1" dirty="0" smtClean="0"/>
              <a:t>y </a:t>
            </a:r>
            <a:r>
              <a:rPr lang="en-US" dirty="0" smtClean="0"/>
              <a:t>that is not one of the current </a:t>
            </a:r>
            <a:r>
              <a:rPr lang="en-US" dirty="0" err="1" smtClean="0"/>
              <a:t>medoids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[Conduct l times] Can replace </a:t>
            </a:r>
            <a:r>
              <a:rPr lang="en-US" b="1" dirty="0" smtClean="0"/>
              <a:t>x </a:t>
            </a:r>
            <a:r>
              <a:rPr lang="en-US" dirty="0" smtClean="0"/>
              <a:t>by </a:t>
            </a:r>
            <a:r>
              <a:rPr lang="en-US" b="1" dirty="0" smtClean="0"/>
              <a:t>y </a:t>
            </a:r>
            <a:r>
              <a:rPr lang="en-US" dirty="0" smtClean="0"/>
              <a:t>improve the absolute-error criterion? If yes, perform replacements. 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CLARANS repeats the randomized process m times, and return the best local optimal as the final result.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Cluster Analysis</a:t>
            </a:r>
          </a:p>
          <a:p>
            <a:r>
              <a:rPr lang="en-US" dirty="0" smtClean="0">
                <a:solidFill>
                  <a:srgbClr val="9D90A0"/>
                </a:solidFill>
              </a:rPr>
              <a:t>Partition Methods</a:t>
            </a:r>
          </a:p>
          <a:p>
            <a:r>
              <a:rPr lang="en-US" dirty="0" smtClean="0"/>
              <a:t>Hierarchical Methods</a:t>
            </a:r>
          </a:p>
          <a:p>
            <a:r>
              <a:rPr lang="en-US" dirty="0" smtClean="0"/>
              <a:t>Density-based Methods</a:t>
            </a:r>
          </a:p>
          <a:p>
            <a:r>
              <a:rPr lang="en-US" dirty="0" smtClean="0"/>
              <a:t>Evaluation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2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Produces a set of nested clusters organized as a hierarchical tree</a:t>
            </a:r>
          </a:p>
          <a:p>
            <a:r>
              <a:rPr lang="en-US" dirty="0" smtClean="0"/>
              <a:t>Can be visualized as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pPr lvl="1"/>
            <a:r>
              <a:rPr lang="en-US" dirty="0" smtClean="0"/>
              <a:t>A tree-like diagram that records the sequence of merges and splits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27613"/>
            <a:ext cx="7939452" cy="30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3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of 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have to assume any particular number of clusters</a:t>
            </a:r>
          </a:p>
          <a:p>
            <a:pPr lvl="1"/>
            <a:r>
              <a:rPr lang="en-US" dirty="0" smtClean="0"/>
              <a:t>Any desired number of clusters can be obtained by cutting the </a:t>
            </a:r>
            <a:r>
              <a:rPr lang="en-US" dirty="0" err="1" smtClean="0"/>
              <a:t>dendrogram</a:t>
            </a:r>
            <a:r>
              <a:rPr lang="en-US" dirty="0" smtClean="0"/>
              <a:t> at the proper level.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They may correspond to meaningful taxonomies</a:t>
            </a:r>
          </a:p>
          <a:p>
            <a:pPr lvl="1"/>
            <a:r>
              <a:rPr lang="en-US" dirty="0" smtClean="0"/>
              <a:t>Example in biological sciences (e.g. animal kingdom, phylogeny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5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types of hierarchical clustering</a:t>
            </a:r>
          </a:p>
          <a:p>
            <a:pPr lvl="1"/>
            <a:r>
              <a:rPr lang="en-US" dirty="0" smtClean="0"/>
              <a:t>Agglomerative</a:t>
            </a:r>
          </a:p>
          <a:p>
            <a:pPr lvl="2"/>
            <a:r>
              <a:rPr lang="en-US" dirty="0" smtClean="0"/>
              <a:t>Start with the points as individual clusters</a:t>
            </a:r>
          </a:p>
          <a:p>
            <a:pPr lvl="2"/>
            <a:r>
              <a:rPr lang="en-US" dirty="0" smtClean="0"/>
              <a:t>At each step, merge the closest pair of clusters until only one cluster (or k cluster) left.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Divisive</a:t>
            </a:r>
          </a:p>
          <a:p>
            <a:pPr lvl="2"/>
            <a:r>
              <a:rPr lang="en-US" dirty="0" smtClean="0"/>
              <a:t>Start with one, all-inclusive cluster</a:t>
            </a:r>
          </a:p>
          <a:p>
            <a:pPr lvl="2"/>
            <a:r>
              <a:rPr lang="en-US" dirty="0" smtClean="0"/>
              <a:t>At each step, split a cluster until each cluster contains a point (or there are k clusters)</a:t>
            </a:r>
          </a:p>
          <a:p>
            <a:pPr lvl="2"/>
            <a:endParaRPr lang="en-US" dirty="0"/>
          </a:p>
          <a:p>
            <a:r>
              <a:rPr lang="en-US" dirty="0" smtClean="0"/>
              <a:t>Traditional hierarchical algorithms use a similarity or distance matrix</a:t>
            </a:r>
          </a:p>
          <a:p>
            <a:pPr lvl="1"/>
            <a:r>
              <a:rPr lang="en-US" dirty="0" smtClean="0"/>
              <a:t>Merge of split one cluster at a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4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Agglomerative Clustering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popular hierarchical clustering technique</a:t>
            </a:r>
          </a:p>
          <a:p>
            <a:r>
              <a:rPr lang="en-US" dirty="0" smtClean="0"/>
              <a:t>Basic algorithm is straightforward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Key operation is the computation of the proximity of two clusters</a:t>
            </a:r>
          </a:p>
          <a:p>
            <a:pPr lvl="1"/>
            <a:r>
              <a:rPr lang="en-US" dirty="0" smtClean="0"/>
              <a:t>Different approaches to defining the distance between clusters lead to different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1" y="2569358"/>
            <a:ext cx="4688813" cy="21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7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8888"/>
            <a:ext cx="7620000" cy="1401479"/>
          </a:xfrm>
        </p:spPr>
        <p:txBody>
          <a:bodyPr/>
          <a:lstStyle/>
          <a:p>
            <a:r>
              <a:rPr lang="en-US" dirty="0" smtClean="0"/>
              <a:t>Finding groups of objects such that the objects in a group will be similar (or related) to one another and different from (or unrelated to) the objects in other groups.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54" y="2950367"/>
            <a:ext cx="6355096" cy="318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define inter-cluster 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2" y="1656678"/>
            <a:ext cx="50546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423" y="1462356"/>
            <a:ext cx="2983841" cy="33095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636" y="4534167"/>
            <a:ext cx="5104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Max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Group Average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Distance between Centroids</a:t>
            </a:r>
          </a:p>
        </p:txBody>
      </p:sp>
    </p:spTree>
    <p:extLst>
      <p:ext uri="{BB962C8B-B14F-4D97-AF65-F5344CB8AC3E}">
        <p14:creationId xmlns:p14="http://schemas.microsoft.com/office/powerpoint/2010/main" val="337520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Similarity: Min or Single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 of two clusters is based on the two most similar (closest) points in the different clusters </a:t>
            </a:r>
          </a:p>
          <a:p>
            <a:pPr lvl="1"/>
            <a:r>
              <a:rPr lang="en-US" dirty="0" smtClean="0"/>
              <a:t>Determined </a:t>
            </a:r>
            <a:r>
              <a:rPr lang="en-US" dirty="0"/>
              <a:t>by one pair of points, i.e., by one link in the proximity graph.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Sensitive to noise, or</a:t>
            </a:r>
            <a:br>
              <a:rPr lang="en-US" dirty="0" smtClean="0"/>
            </a:br>
            <a:r>
              <a:rPr lang="en-US" dirty="0" smtClean="0"/>
              <a:t>outliers.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91" y="2832577"/>
            <a:ext cx="4319509" cy="18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10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Similarity: Max or Complete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 of two clusters is based on the two least similar (most distant) points in the different clusters </a:t>
            </a:r>
          </a:p>
          <a:p>
            <a:pPr lvl="1"/>
            <a:r>
              <a:rPr lang="en-US" dirty="0" smtClean="0"/>
              <a:t>Minimize the increase in diameter of the clusters.</a:t>
            </a:r>
            <a:endParaRPr lang="en-US" dirty="0" smtClean="0"/>
          </a:p>
          <a:p>
            <a:pPr lvl="1"/>
            <a:r>
              <a:rPr lang="en-US" dirty="0" smtClean="0"/>
              <a:t>Tends to break large clusters</a:t>
            </a:r>
            <a:endParaRPr lang="en-US" dirty="0"/>
          </a:p>
          <a:p>
            <a:pPr marL="41148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20" y="3747462"/>
            <a:ext cx="4800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88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Similarity: Group Average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Proximity of two clusters is the average of pairwise proximity between points in the two clusters.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62" y="2286000"/>
            <a:ext cx="5618496" cy="952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99" y="3591560"/>
            <a:ext cx="4800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Similarity: Group Average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Compromise between Single and Complete Link </a:t>
            </a:r>
          </a:p>
          <a:p>
            <a:endParaRPr lang="en-US" dirty="0" smtClean="0"/>
          </a:p>
          <a:p>
            <a:r>
              <a:rPr lang="en-US" dirty="0" smtClean="0"/>
              <a:t>Strengths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– Less susceptible to noise and outliers </a:t>
            </a:r>
          </a:p>
          <a:p>
            <a:endParaRPr lang="en-US" dirty="0" smtClean="0"/>
          </a:p>
          <a:p>
            <a:r>
              <a:rPr lang="en-US" dirty="0" smtClean="0"/>
              <a:t>Limitations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– Biased towards globular clusters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7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Agglomerative Clustering: Time and Space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 space since it uses the proximity matrix. – N is the number of points.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 time in many </a:t>
            </a:r>
            <a:r>
              <a:rPr lang="en-US" dirty="0" smtClean="0"/>
              <a:t>cases</a:t>
            </a:r>
            <a:endParaRPr lang="en-US" dirty="0"/>
          </a:p>
          <a:p>
            <a:pPr lvl="1"/>
            <a:r>
              <a:rPr lang="en-US" dirty="0" smtClean="0"/>
              <a:t>There </a:t>
            </a:r>
            <a:r>
              <a:rPr lang="en-US" dirty="0"/>
              <a:t>are N steps and at each step the size, N</a:t>
            </a:r>
            <a:r>
              <a:rPr lang="en-US" baseline="30000" dirty="0"/>
              <a:t>2</a:t>
            </a:r>
            <a:r>
              <a:rPr lang="en-US" dirty="0"/>
              <a:t>, </a:t>
            </a:r>
            <a:r>
              <a:rPr lang="en-US" dirty="0" smtClean="0"/>
              <a:t>proximity </a:t>
            </a:r>
            <a:r>
              <a:rPr lang="en-US" dirty="0"/>
              <a:t>matrix must be updated and searched </a:t>
            </a:r>
          </a:p>
          <a:p>
            <a:pPr lvl="1"/>
            <a:r>
              <a:rPr lang="en-US" dirty="0" smtClean="0"/>
              <a:t>Complexity </a:t>
            </a:r>
            <a:r>
              <a:rPr lang="en-US" dirty="0"/>
              <a:t>can be reduced to O(N</a:t>
            </a:r>
            <a:r>
              <a:rPr lang="en-US" baseline="30000" dirty="0"/>
              <a:t>2</a:t>
            </a:r>
            <a:r>
              <a:rPr lang="en-US" dirty="0"/>
              <a:t> log(N) ) time for some approaches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5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Agglomerative Clustering: Problems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decision is made to combine two clusters, it cannot be undone </a:t>
            </a:r>
          </a:p>
          <a:p>
            <a:r>
              <a:rPr lang="en-US" dirty="0"/>
              <a:t> No objective function is directly minimized </a:t>
            </a:r>
          </a:p>
          <a:p>
            <a:r>
              <a:rPr lang="en-US" dirty="0"/>
              <a:t> Different schemes have problems with one or more of the following: </a:t>
            </a:r>
            <a:endParaRPr lang="en-US" dirty="0" smtClean="0"/>
          </a:p>
          <a:p>
            <a:pPr lvl="1"/>
            <a:r>
              <a:rPr lang="en-US" dirty="0" smtClean="0"/>
              <a:t>Sensitivity </a:t>
            </a:r>
            <a:r>
              <a:rPr lang="en-US" dirty="0"/>
              <a:t>to noise and </a:t>
            </a:r>
            <a:r>
              <a:rPr lang="en-US" dirty="0" smtClean="0"/>
              <a:t>outliers</a:t>
            </a:r>
            <a:endParaRPr lang="en-US" dirty="0"/>
          </a:p>
          <a:p>
            <a:pPr lvl="1"/>
            <a:r>
              <a:rPr lang="en-US" dirty="0" smtClean="0"/>
              <a:t>Difficulty </a:t>
            </a:r>
            <a:r>
              <a:rPr lang="en-US" dirty="0"/>
              <a:t>handling different sized clusters and convex </a:t>
            </a:r>
            <a:r>
              <a:rPr lang="en-US" dirty="0" smtClean="0"/>
              <a:t>shapes</a:t>
            </a:r>
            <a:endParaRPr lang="en-US" dirty="0"/>
          </a:p>
          <a:p>
            <a:pPr lvl="1"/>
            <a:r>
              <a:rPr lang="en-US" dirty="0" smtClean="0"/>
              <a:t>Breaking </a:t>
            </a:r>
            <a:r>
              <a:rPr lang="en-US" dirty="0"/>
              <a:t>large clusters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5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4588" cy="995303"/>
          </a:xfrm>
        </p:spPr>
        <p:txBody>
          <a:bodyPr/>
          <a:lstStyle/>
          <a:p>
            <a:r>
              <a:rPr lang="en-US" sz="4400" dirty="0" smtClean="0"/>
              <a:t>Divisive Hierarchical Clustering: MST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MST (Minimum Spanning Tree)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with a tree that consists of any point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successive steps, look for the closest pair of points (p, q) such that one point (p) is in the current tree but the other (q) is </a:t>
            </a:r>
            <a:r>
              <a:rPr lang="en-US" dirty="0" smtClean="0"/>
              <a:t>not</a:t>
            </a:r>
          </a:p>
          <a:p>
            <a:pPr lvl="1"/>
            <a:r>
              <a:rPr lang="en-US" dirty="0" smtClean="0"/>
              <a:t>Add q to the tree and put an edge between p and q 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4" y="3624165"/>
            <a:ext cx="7336226" cy="252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0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Divisive Hierarchical Clustering: MST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 MST for constructing hierarchy of clusters</a:t>
            </a:r>
          </a:p>
          <a:p>
            <a:pPr lvl="1"/>
            <a:r>
              <a:rPr lang="en-US" dirty="0" smtClean="0"/>
              <a:t>Compute a minimum spanning tree for the proximity graph</a:t>
            </a:r>
          </a:p>
          <a:p>
            <a:pPr lvl="1"/>
            <a:r>
              <a:rPr lang="en-US" dirty="0" smtClean="0"/>
              <a:t>Repeat</a:t>
            </a:r>
          </a:p>
          <a:p>
            <a:pPr lvl="2"/>
            <a:r>
              <a:rPr lang="en-US" dirty="0" smtClean="0"/>
              <a:t>Create a new cluster by breaking the link corresponding to the largest distance (smallest similarity)</a:t>
            </a:r>
          </a:p>
          <a:p>
            <a:pPr lvl="1"/>
            <a:r>
              <a:rPr lang="en-US" dirty="0" smtClean="0"/>
              <a:t>Until only one cluster remains</a:t>
            </a:r>
          </a:p>
          <a:p>
            <a:pPr lvl="1"/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approach is the divisive version of the ‘single link’ agglomerative technique that we will see shortly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Indeed, the hierarchical clustering produced by MST is the same as that produced by single link.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4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Cluster Analysis</a:t>
            </a:r>
          </a:p>
          <a:p>
            <a:r>
              <a:rPr lang="en-US" dirty="0" smtClean="0">
                <a:solidFill>
                  <a:srgbClr val="9D90A0"/>
                </a:solidFill>
              </a:rPr>
              <a:t>Partition Methods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Hierarchical Methods</a:t>
            </a:r>
          </a:p>
          <a:p>
            <a:r>
              <a:rPr lang="en-US" dirty="0" smtClean="0"/>
              <a:t>Density-based Methods</a:t>
            </a:r>
          </a:p>
          <a:p>
            <a:r>
              <a:rPr lang="en-US" dirty="0" smtClean="0"/>
              <a:t>Evaluation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791965" cy="995303"/>
          </a:xfrm>
        </p:spPr>
        <p:txBody>
          <a:bodyPr/>
          <a:lstStyle/>
          <a:p>
            <a:r>
              <a:rPr lang="en-US" dirty="0" smtClean="0"/>
              <a:t>Applications of 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8888"/>
            <a:ext cx="7791964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Data reduction</a:t>
            </a:r>
          </a:p>
          <a:p>
            <a:pPr lvl="1"/>
            <a:r>
              <a:rPr lang="en-US" dirty="0" smtClean="0"/>
              <a:t>Summarization: Preprocessing for regression, PCA, classification…</a:t>
            </a:r>
          </a:p>
          <a:p>
            <a:pPr lvl="1"/>
            <a:r>
              <a:rPr lang="en-US" dirty="0" smtClean="0"/>
              <a:t>Compression: Image processing (vector quantization)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Prediction based on groups</a:t>
            </a:r>
          </a:p>
          <a:p>
            <a:pPr lvl="1"/>
            <a:r>
              <a:rPr lang="en-US" dirty="0" smtClean="0"/>
              <a:t>Marketing: Help marketers discover distinct groups in their customer bases, and then use the knowledge to develop targeted marketing strategies.</a:t>
            </a:r>
          </a:p>
          <a:p>
            <a:pPr lvl="1"/>
            <a:r>
              <a:rPr lang="en-US" dirty="0" smtClean="0"/>
              <a:t>Earth-quake studies: observed earth quake epicenters should be clustered along continent faults.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Finding K-nearest neighbors</a:t>
            </a:r>
          </a:p>
          <a:p>
            <a:pPr lvl="1"/>
            <a:r>
              <a:rPr lang="en-US" dirty="0" smtClean="0"/>
              <a:t>Localizing search to one or a small number of clusters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Outlier Detection:</a:t>
            </a:r>
          </a:p>
          <a:p>
            <a:pPr lvl="1"/>
            <a:r>
              <a:rPr lang="en-US" dirty="0" smtClean="0"/>
              <a:t>Outliers are often viewed as those “far away” from any cluster.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9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9092"/>
            <a:ext cx="7620000" cy="1837620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DBScan</a:t>
            </a:r>
            <a:r>
              <a:rPr lang="en-US" dirty="0" smtClean="0"/>
              <a:t> (M. Ester, H.-P. </a:t>
            </a:r>
            <a:r>
              <a:rPr lang="en-US" dirty="0" err="1" smtClean="0"/>
              <a:t>Kriegel</a:t>
            </a:r>
            <a:r>
              <a:rPr lang="en-US" dirty="0" smtClean="0"/>
              <a:t>, </a:t>
            </a:r>
            <a:r>
              <a:rPr lang="en-US" dirty="0" err="1" smtClean="0"/>
              <a:t>J.Sander</a:t>
            </a:r>
            <a:r>
              <a:rPr lang="en-US" dirty="0" smtClean="0"/>
              <a:t> and X. </a:t>
            </a:r>
            <a:r>
              <a:rPr lang="en-US" dirty="0" err="1" smtClean="0"/>
              <a:t>Xu</a:t>
            </a:r>
            <a:r>
              <a:rPr lang="en-US" dirty="0" smtClean="0"/>
              <a:t>, KDD’96)	</a:t>
            </a:r>
          </a:p>
          <a:p>
            <a:pPr lvl="1"/>
            <a:r>
              <a:rPr lang="en-US" dirty="0" smtClean="0"/>
              <a:t>Density-based Spatial Clustering of Applications with noises</a:t>
            </a:r>
          </a:p>
          <a:p>
            <a:pPr lvl="1"/>
            <a:r>
              <a:rPr lang="en-US" dirty="0" smtClean="0"/>
              <a:t>Discover clusters with arbitrary shapes </a:t>
            </a:r>
          </a:p>
          <a:p>
            <a:pPr lvl="2"/>
            <a:r>
              <a:rPr lang="en-US" dirty="0" smtClean="0"/>
              <a:t>In contrast to K-means, which can only discover sphere-shape shapes.</a:t>
            </a:r>
          </a:p>
          <a:p>
            <a:pPr lvl="1"/>
            <a:r>
              <a:rPr lang="en-US" dirty="0" smtClean="0"/>
              <a:t>Resistant to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05" y="3347579"/>
            <a:ext cx="6517225" cy="29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7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9941"/>
            <a:ext cx="7620000" cy="5079547"/>
          </a:xfrm>
        </p:spPr>
        <p:txBody>
          <a:bodyPr/>
          <a:lstStyle/>
          <a:p>
            <a:r>
              <a:rPr lang="en-US" dirty="0" smtClean="0"/>
              <a:t>A density-based notion of cluster</a:t>
            </a:r>
          </a:p>
          <a:p>
            <a:pPr lvl="1"/>
            <a:r>
              <a:rPr lang="en-US" dirty="0" smtClean="0"/>
              <a:t>A </a:t>
            </a:r>
            <a:r>
              <a:rPr lang="en-US" i="1" dirty="0" smtClean="0"/>
              <a:t>cluster </a:t>
            </a:r>
            <a:r>
              <a:rPr lang="en-US" dirty="0" smtClean="0"/>
              <a:t>is defined as a maximal set of density-connected points</a:t>
            </a:r>
          </a:p>
          <a:p>
            <a:r>
              <a:rPr lang="en-US" dirty="0" smtClean="0"/>
              <a:t>Two parameters</a:t>
            </a:r>
          </a:p>
          <a:p>
            <a:pPr lvl="1"/>
            <a:r>
              <a:rPr lang="en-US" b="1" dirty="0" err="1" smtClean="0"/>
              <a:t>Eps</a:t>
            </a:r>
            <a:r>
              <a:rPr lang="en-US" b="1" dirty="0" smtClean="0"/>
              <a:t>: </a:t>
            </a:r>
            <a:r>
              <a:rPr lang="en-US" dirty="0" smtClean="0"/>
              <a:t>Maximum radius of the neighborhood</a:t>
            </a:r>
          </a:p>
          <a:p>
            <a:pPr lvl="1"/>
            <a:r>
              <a:rPr lang="en-US" b="1" dirty="0" err="1" smtClean="0"/>
              <a:t>MinPts</a:t>
            </a:r>
            <a:r>
              <a:rPr lang="en-US" dirty="0" smtClean="0"/>
              <a:t>: Minimum number of points in the </a:t>
            </a:r>
            <a:r>
              <a:rPr lang="en-US" dirty="0" err="1" smtClean="0"/>
              <a:t>Eps</a:t>
            </a:r>
            <a:r>
              <a:rPr lang="en-US" dirty="0" smtClean="0"/>
              <a:t>-neighborhood of a point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Eps</a:t>
            </a:r>
            <a:r>
              <a:rPr lang="en-US" dirty="0" smtClean="0"/>
              <a:t>-neighborhood of q: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21" y="4433427"/>
            <a:ext cx="2831264" cy="1611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761" y="4165992"/>
            <a:ext cx="4616916" cy="2460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70" y="3469855"/>
            <a:ext cx="3735566" cy="3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32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4588" cy="995303"/>
          </a:xfrm>
        </p:spPr>
        <p:txBody>
          <a:bodyPr/>
          <a:lstStyle/>
          <a:p>
            <a:r>
              <a:rPr lang="en-US" sz="4000" dirty="0" smtClean="0"/>
              <a:t>DPSCAN: Density-Reachable and Density-Connected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8888"/>
            <a:ext cx="6069624" cy="4800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Directly density-reachable:</a:t>
            </a:r>
          </a:p>
          <a:p>
            <a:pPr lvl="1"/>
            <a:r>
              <a:rPr lang="en-US" b="1" dirty="0" smtClean="0"/>
              <a:t>p</a:t>
            </a:r>
            <a:r>
              <a:rPr lang="en-US" dirty="0" smtClean="0"/>
              <a:t> is </a:t>
            </a:r>
            <a:r>
              <a:rPr lang="en-US" b="1" dirty="0" smtClean="0"/>
              <a:t>directly density-reachable </a:t>
            </a:r>
            <a:r>
              <a:rPr lang="en-US" dirty="0" smtClean="0"/>
              <a:t>from </a:t>
            </a:r>
            <a:r>
              <a:rPr lang="en-US" b="1" dirty="0" smtClean="0"/>
              <a:t>q </a:t>
            </a:r>
            <a:r>
              <a:rPr lang="en-US" dirty="0" err="1" smtClean="0"/>
              <a:t>w.r.t</a:t>
            </a:r>
            <a:r>
              <a:rPr lang="en-US" dirty="0" smtClean="0"/>
              <a:t>. </a:t>
            </a:r>
            <a:r>
              <a:rPr lang="en-US" dirty="0" err="1" smtClean="0"/>
              <a:t>Eps</a:t>
            </a:r>
            <a:r>
              <a:rPr lang="en-US" dirty="0" smtClean="0"/>
              <a:t>, </a:t>
            </a:r>
            <a:r>
              <a:rPr lang="en-US" dirty="0" err="1" smtClean="0"/>
              <a:t>MinPts</a:t>
            </a:r>
            <a:r>
              <a:rPr lang="en-US" dirty="0" smtClean="0"/>
              <a:t> if</a:t>
            </a:r>
          </a:p>
          <a:p>
            <a:pPr lvl="2"/>
            <a:r>
              <a:rPr lang="en-US" b="1" dirty="0"/>
              <a:t>p</a:t>
            </a:r>
            <a:r>
              <a:rPr lang="en-US" dirty="0" smtClean="0"/>
              <a:t> belongs to</a:t>
            </a:r>
          </a:p>
          <a:p>
            <a:pPr lvl="2"/>
            <a:r>
              <a:rPr lang="en-US" b="1" dirty="0" smtClean="0"/>
              <a:t>Core-point </a:t>
            </a:r>
            <a:r>
              <a:rPr lang="en-US" dirty="0" smtClean="0"/>
              <a:t>condition:  </a:t>
            </a:r>
          </a:p>
          <a:p>
            <a:endParaRPr lang="en-US" b="1" dirty="0" smtClean="0"/>
          </a:p>
          <a:p>
            <a:r>
              <a:rPr lang="en-US" b="1" dirty="0" smtClean="0"/>
              <a:t>Density-reachable</a:t>
            </a:r>
          </a:p>
          <a:p>
            <a:pPr lvl="1"/>
            <a:r>
              <a:rPr lang="en-US" b="1" dirty="0" smtClean="0"/>
              <a:t>p </a:t>
            </a:r>
            <a:r>
              <a:rPr lang="en-US" dirty="0" smtClean="0"/>
              <a:t>is density-reachable from </a:t>
            </a:r>
            <a:r>
              <a:rPr lang="en-US" b="1" dirty="0" smtClean="0"/>
              <a:t>q 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  <a:r>
              <a:rPr lang="en-US" dirty="0" err="1" smtClean="0"/>
              <a:t>Eps</a:t>
            </a:r>
            <a:r>
              <a:rPr lang="en-US" dirty="0" smtClean="0"/>
              <a:t>, </a:t>
            </a:r>
            <a:r>
              <a:rPr lang="en-US" dirty="0" err="1" smtClean="0"/>
              <a:t>MinPts</a:t>
            </a:r>
            <a:r>
              <a:rPr lang="en-US" dirty="0" smtClean="0"/>
              <a:t>, if </a:t>
            </a:r>
            <a:r>
              <a:rPr lang="en-US" i="1" dirty="0" smtClean="0"/>
              <a:t>there is a chain of points p</a:t>
            </a:r>
            <a:r>
              <a:rPr lang="en-US" i="1" baseline="-25000" dirty="0" smtClean="0"/>
              <a:t>1</a:t>
            </a:r>
            <a:r>
              <a:rPr lang="en-US" i="1" dirty="0" smtClean="0"/>
              <a:t>, p</a:t>
            </a:r>
            <a:r>
              <a:rPr lang="en-US" i="1" baseline="-25000" dirty="0" smtClean="0"/>
              <a:t>2</a:t>
            </a:r>
            <a:r>
              <a:rPr lang="en-US" i="1" dirty="0" smtClean="0"/>
              <a:t>, …,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i="1" dirty="0"/>
              <a:t> </a:t>
            </a:r>
            <a:r>
              <a:rPr lang="en-US" i="1" dirty="0" smtClean="0"/>
              <a:t>where p</a:t>
            </a:r>
            <a:r>
              <a:rPr lang="en-US" i="1" baseline="-25000" dirty="0" smtClean="0"/>
              <a:t>1</a:t>
            </a:r>
            <a:r>
              <a:rPr lang="en-US" i="1" dirty="0" smtClean="0"/>
              <a:t>=p,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=q and p</a:t>
            </a:r>
            <a:r>
              <a:rPr lang="en-US" i="1" baseline="-25000" dirty="0" smtClean="0"/>
              <a:t>i+1</a:t>
            </a:r>
            <a:r>
              <a:rPr lang="en-US" i="1" dirty="0" smtClean="0"/>
              <a:t> is directly density-reachable from p</a:t>
            </a:r>
            <a:r>
              <a:rPr lang="en-US" i="1" baseline="-25000" dirty="0" smtClean="0"/>
              <a:t>i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b="1" dirty="0" smtClean="0"/>
              <a:t>Density-connected</a:t>
            </a:r>
          </a:p>
          <a:p>
            <a:pPr lvl="1"/>
            <a:r>
              <a:rPr lang="en-US" b="1" dirty="0" smtClean="0"/>
              <a:t>p </a:t>
            </a:r>
            <a:r>
              <a:rPr lang="en-US" dirty="0" smtClean="0"/>
              <a:t>is density-connected to </a:t>
            </a:r>
            <a:r>
              <a:rPr lang="en-US" b="1" dirty="0" smtClean="0"/>
              <a:t>q 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  <a:r>
              <a:rPr lang="en-US" dirty="0" err="1" smtClean="0"/>
              <a:t>Eps</a:t>
            </a:r>
            <a:r>
              <a:rPr lang="en-US" dirty="0" smtClean="0"/>
              <a:t>, </a:t>
            </a:r>
            <a:r>
              <a:rPr lang="en-US" dirty="0" err="1" smtClean="0"/>
              <a:t>MinPts</a:t>
            </a:r>
            <a:r>
              <a:rPr lang="en-US" dirty="0" smtClean="0"/>
              <a:t> if there is a point </a:t>
            </a:r>
            <a:r>
              <a:rPr lang="en-US" b="1" dirty="0" smtClean="0"/>
              <a:t>o </a:t>
            </a:r>
            <a:r>
              <a:rPr lang="en-US" dirty="0" smtClean="0"/>
              <a:t>that both </a:t>
            </a:r>
            <a:r>
              <a:rPr lang="en-US" b="1" dirty="0" smtClean="0"/>
              <a:t>p </a:t>
            </a:r>
            <a:r>
              <a:rPr lang="en-US" dirty="0" smtClean="0"/>
              <a:t>and </a:t>
            </a:r>
            <a:r>
              <a:rPr lang="en-US" b="1" dirty="0" smtClean="0"/>
              <a:t>q </a:t>
            </a:r>
            <a:r>
              <a:rPr lang="en-US" dirty="0" smtClean="0"/>
              <a:t>are density-reachable from 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  <a:r>
              <a:rPr lang="en-US" dirty="0" err="1" smtClean="0"/>
              <a:t>Eps</a:t>
            </a:r>
            <a:r>
              <a:rPr lang="en-US" dirty="0" smtClean="0"/>
              <a:t>, and </a:t>
            </a:r>
            <a:r>
              <a:rPr lang="en-US" dirty="0" err="1" smtClean="0"/>
              <a:t>MinPts</a:t>
            </a:r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279" y="2507821"/>
            <a:ext cx="600137" cy="264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211" y="2777204"/>
            <a:ext cx="1824388" cy="240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824" y="1062811"/>
            <a:ext cx="2617175" cy="1489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928" y="4770230"/>
            <a:ext cx="2603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58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Algorithm: </a:t>
            </a:r>
            <a:r>
              <a:rPr lang="en-US" b="1" dirty="0" err="1" smtClean="0"/>
              <a:t>DBScan</a:t>
            </a:r>
            <a:r>
              <a:rPr lang="en-US" b="1" dirty="0" smtClean="0"/>
              <a:t>(D, </a:t>
            </a:r>
            <a:r>
              <a:rPr lang="en-US" b="1" dirty="0" err="1" smtClean="0"/>
              <a:t>Eps</a:t>
            </a:r>
            <a:r>
              <a:rPr lang="en-US" b="1" dirty="0" smtClean="0"/>
              <a:t>, </a:t>
            </a:r>
            <a:r>
              <a:rPr lang="en-US" b="1" dirty="0" err="1" smtClean="0"/>
              <a:t>MinPts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All points are marked as </a:t>
            </a:r>
            <a:r>
              <a:rPr lang="en-US" b="1" dirty="0" smtClean="0"/>
              <a:t>unvisited</a:t>
            </a:r>
          </a:p>
          <a:p>
            <a:pPr lvl="1"/>
            <a:r>
              <a:rPr lang="en-US" dirty="0" smtClean="0"/>
              <a:t>Select a random unvisited point </a:t>
            </a:r>
            <a:r>
              <a:rPr lang="en-US" b="1" dirty="0" smtClean="0"/>
              <a:t>p</a:t>
            </a:r>
            <a:r>
              <a:rPr lang="en-US" dirty="0" smtClean="0"/>
              <a:t>, mark it as visited</a:t>
            </a:r>
          </a:p>
          <a:p>
            <a:pPr lvl="2"/>
            <a:r>
              <a:rPr lang="en-US" dirty="0" smtClean="0"/>
              <a:t>If </a:t>
            </a:r>
            <a:r>
              <a:rPr lang="en-US" b="1" dirty="0" smtClean="0"/>
              <a:t>p </a:t>
            </a:r>
            <a:r>
              <a:rPr lang="en-US" dirty="0" smtClean="0"/>
              <a:t>is core point, a cluster is formed by retrieving all the density-reachable points from </a:t>
            </a:r>
            <a:r>
              <a:rPr lang="en-US" b="1" dirty="0" smtClean="0"/>
              <a:t>p </a:t>
            </a:r>
            <a:r>
              <a:rPr lang="en-US" dirty="0" smtClean="0"/>
              <a:t>(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  <a:r>
              <a:rPr lang="en-US" dirty="0" err="1" smtClean="0"/>
              <a:t>Eps</a:t>
            </a:r>
            <a:r>
              <a:rPr lang="en-US" dirty="0" smtClean="0"/>
              <a:t>, </a:t>
            </a:r>
            <a:r>
              <a:rPr lang="en-US" dirty="0" err="1" smtClean="0"/>
              <a:t>MinPts</a:t>
            </a:r>
            <a:r>
              <a:rPr lang="en-US" dirty="0" smtClean="0"/>
              <a:t>). </a:t>
            </a:r>
            <a:endParaRPr lang="en-US" dirty="0" smtClean="0"/>
          </a:p>
          <a:p>
            <a:pPr lvl="2"/>
            <a:r>
              <a:rPr lang="en-US" dirty="0" smtClean="0"/>
              <a:t>If </a:t>
            </a:r>
            <a:r>
              <a:rPr lang="en-US" b="1" dirty="0" smtClean="0"/>
              <a:t>epsilon-neighbor of p </a:t>
            </a:r>
            <a:r>
              <a:rPr lang="en-US" dirty="0" smtClean="0"/>
              <a:t>doesn’t contain </a:t>
            </a:r>
            <a:r>
              <a:rPr lang="en-US" dirty="0" err="1" smtClean="0"/>
              <a:t>MinPts</a:t>
            </a:r>
            <a:r>
              <a:rPr lang="en-US" dirty="0" smtClean="0"/>
              <a:t> points, mark</a:t>
            </a:r>
            <a:r>
              <a:rPr lang="en-US" b="1" dirty="0" smtClean="0"/>
              <a:t> p </a:t>
            </a:r>
            <a:r>
              <a:rPr lang="en-US" dirty="0" smtClean="0"/>
              <a:t>as noise.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Continue </a:t>
            </a:r>
            <a:r>
              <a:rPr lang="en-US" dirty="0" smtClean="0"/>
              <a:t>the previous process until all the points are processed.</a:t>
            </a:r>
          </a:p>
          <a:p>
            <a:pPr lvl="1"/>
            <a:endParaRPr lang="en-US" dirty="0"/>
          </a:p>
          <a:p>
            <a:r>
              <a:rPr lang="en-US" b="1" dirty="0" smtClean="0"/>
              <a:t>Computational complexity:</a:t>
            </a:r>
          </a:p>
          <a:p>
            <a:pPr lvl="1"/>
            <a:r>
              <a:rPr lang="en-US" dirty="0" smtClean="0"/>
              <a:t>If spatial index is used, the computational complexity of </a:t>
            </a:r>
            <a:r>
              <a:rPr lang="en-US" dirty="0" err="1" smtClean="0"/>
              <a:t>DBScan</a:t>
            </a:r>
            <a:r>
              <a:rPr lang="en-US" dirty="0" smtClean="0"/>
              <a:t> is O(</a:t>
            </a:r>
            <a:r>
              <a:rPr lang="en-US" dirty="0" err="1" smtClean="0"/>
              <a:t>nlogn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Otherwise, it is O(n</a:t>
            </a:r>
            <a:r>
              <a:rPr lang="en-US" baseline="30000" dirty="0" smtClean="0"/>
              <a:t>2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51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is sensitive the the Setting of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8888"/>
            <a:ext cx="7620000" cy="1863276"/>
          </a:xfrm>
        </p:spPr>
        <p:txBody>
          <a:bodyPr/>
          <a:lstStyle/>
          <a:p>
            <a:r>
              <a:rPr lang="en-US" dirty="0" smtClean="0"/>
              <a:t>DBSCAN is sensitive to parameter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590800"/>
            <a:ext cx="7950200" cy="166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5409" y="4415394"/>
            <a:ext cx="395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MinPts</a:t>
            </a:r>
            <a:r>
              <a:rPr lang="en-US" dirty="0" smtClean="0"/>
              <a:t>=4; a) </a:t>
            </a:r>
            <a:r>
              <a:rPr lang="en-US" dirty="0" err="1" smtClean="0"/>
              <a:t>Eps</a:t>
            </a:r>
            <a:r>
              <a:rPr lang="en-US" dirty="0" smtClean="0"/>
              <a:t>=5; b) </a:t>
            </a:r>
            <a:r>
              <a:rPr lang="en-US" dirty="0" err="1" smtClean="0"/>
              <a:t>Eps</a:t>
            </a:r>
            <a:r>
              <a:rPr lang="en-US" dirty="0" smtClean="0"/>
              <a:t>=3.6; c) </a:t>
            </a:r>
            <a:r>
              <a:rPr lang="en-US" dirty="0" err="1" smtClean="0"/>
              <a:t>Eps</a:t>
            </a:r>
            <a:r>
              <a:rPr lang="en-US" dirty="0"/>
              <a:t>=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09" y="5216777"/>
            <a:ext cx="6674497" cy="3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6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OPTICS (</a:t>
            </a:r>
            <a:r>
              <a:rPr lang="en-US" dirty="0" err="1" smtClean="0"/>
              <a:t>Ankerst</a:t>
            </a:r>
            <a:r>
              <a:rPr lang="en-US" dirty="0" smtClean="0"/>
              <a:t>, </a:t>
            </a:r>
            <a:r>
              <a:rPr lang="en-US" dirty="0" err="1" smtClean="0"/>
              <a:t>Breunig</a:t>
            </a:r>
            <a:r>
              <a:rPr lang="en-US" dirty="0" smtClean="0"/>
              <a:t>, </a:t>
            </a:r>
            <a:r>
              <a:rPr lang="en-US" dirty="0" err="1" smtClean="0"/>
              <a:t>Kriegel</a:t>
            </a:r>
            <a:r>
              <a:rPr lang="en-US" dirty="0" smtClean="0"/>
              <a:t>, and Sander, SIGMOD’99)</a:t>
            </a:r>
          </a:p>
          <a:p>
            <a:pPr lvl="1"/>
            <a:r>
              <a:rPr lang="en-US" dirty="0" smtClean="0"/>
              <a:t>OPTICS (Ordering Points to Identify Clustering Structure)</a:t>
            </a:r>
          </a:p>
          <a:p>
            <a:pPr lvl="1"/>
            <a:r>
              <a:rPr lang="en-US" dirty="0" smtClean="0"/>
              <a:t>Improve DBSCAN, which is sensitive to parameter setting</a:t>
            </a:r>
          </a:p>
          <a:p>
            <a:pPr lvl="1"/>
            <a:r>
              <a:rPr lang="en-US" dirty="0" smtClean="0"/>
              <a:t>An extension: finding cluster structure</a:t>
            </a:r>
          </a:p>
          <a:p>
            <a:pPr lvl="1"/>
            <a:endParaRPr lang="en-US" dirty="0"/>
          </a:p>
          <a:p>
            <a:r>
              <a:rPr lang="en-US" b="1" dirty="0" smtClean="0"/>
              <a:t>Observation:</a:t>
            </a:r>
            <a:r>
              <a:rPr lang="en-US" dirty="0" smtClean="0"/>
              <a:t> Given a </a:t>
            </a:r>
            <a:r>
              <a:rPr lang="en-US" i="1" dirty="0" err="1" smtClean="0"/>
              <a:t>MinPts</a:t>
            </a:r>
            <a:r>
              <a:rPr lang="en-US" i="1" dirty="0" smtClean="0"/>
              <a:t>, </a:t>
            </a:r>
            <a:r>
              <a:rPr lang="en-US" dirty="0" smtClean="0"/>
              <a:t>density-based clusters </a:t>
            </a:r>
            <a:r>
              <a:rPr lang="en-US" dirty="0" err="1" smtClean="0"/>
              <a:t>w.r.t</a:t>
            </a:r>
            <a:r>
              <a:rPr lang="en-US" dirty="0" smtClean="0"/>
              <a:t>. a higher density are completely contained in clusters </a:t>
            </a:r>
            <a:r>
              <a:rPr lang="en-US" dirty="0" err="1" smtClean="0"/>
              <a:t>w.r.t</a:t>
            </a:r>
            <a:r>
              <a:rPr lang="en-US" dirty="0" smtClean="0"/>
              <a:t> lower density.</a:t>
            </a:r>
          </a:p>
          <a:p>
            <a:pPr lvl="1"/>
            <a:r>
              <a:rPr lang="en-US" dirty="0" smtClean="0"/>
              <a:t>That is, given a </a:t>
            </a:r>
            <a:r>
              <a:rPr lang="en-US" i="1" dirty="0" err="1" smtClean="0"/>
              <a:t>MinPts</a:t>
            </a:r>
            <a:r>
              <a:rPr lang="en-US" i="1" dirty="0" smtClean="0"/>
              <a:t>, </a:t>
            </a:r>
            <a:r>
              <a:rPr lang="en-US" dirty="0" smtClean="0"/>
              <a:t>Eps1 &lt; Eps2, a cluster C </a:t>
            </a:r>
            <a:r>
              <a:rPr lang="en-US" dirty="0" err="1" smtClean="0"/>
              <a:t>w.r.t</a:t>
            </a:r>
            <a:r>
              <a:rPr lang="en-US" dirty="0" smtClean="0"/>
              <a:t> (Eps1, </a:t>
            </a:r>
            <a:r>
              <a:rPr lang="en-US" dirty="0" err="1" smtClean="0"/>
              <a:t>MinPts</a:t>
            </a:r>
            <a:r>
              <a:rPr lang="en-US" dirty="0" smtClean="0"/>
              <a:t>) must be a subset of a cluster C’ </a:t>
            </a:r>
            <a:r>
              <a:rPr lang="en-US" dirty="0" err="1" smtClean="0"/>
              <a:t>w.r.t</a:t>
            </a:r>
            <a:r>
              <a:rPr lang="en-US" dirty="0" smtClean="0"/>
              <a:t> (Eps2, </a:t>
            </a:r>
            <a:r>
              <a:rPr lang="en-US" dirty="0" err="1" smtClean="0"/>
              <a:t>MinPts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9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lvl="1" indent="0">
              <a:buNone/>
            </a:pPr>
            <a:endParaRPr lang="en-US" dirty="0"/>
          </a:p>
          <a:p>
            <a:r>
              <a:rPr lang="en-US" dirty="0" smtClean="0"/>
              <a:t>Given </a:t>
            </a:r>
            <a:r>
              <a:rPr lang="en-US" b="1" dirty="0" err="1" smtClean="0"/>
              <a:t>Eps</a:t>
            </a:r>
            <a:r>
              <a:rPr lang="en-US" dirty="0" smtClean="0"/>
              <a:t>, </a:t>
            </a:r>
            <a:r>
              <a:rPr lang="en-US" b="1" dirty="0" err="1" smtClean="0"/>
              <a:t>MinPts</a:t>
            </a:r>
            <a:r>
              <a:rPr lang="en-US" dirty="0" smtClean="0"/>
              <a:t>, OPTICS stores two pieces of information per point </a:t>
            </a:r>
            <a:r>
              <a:rPr lang="en-US" b="1" dirty="0" smtClean="0"/>
              <a:t>p:</a:t>
            </a:r>
            <a:endParaRPr lang="en-US" dirty="0" smtClean="0"/>
          </a:p>
          <a:p>
            <a:pPr lvl="1"/>
            <a:r>
              <a:rPr lang="en-US" b="1" dirty="0" smtClean="0"/>
              <a:t>Core-distance</a:t>
            </a:r>
            <a:r>
              <a:rPr lang="en-US" dirty="0" smtClean="0"/>
              <a:t>: the minimum </a:t>
            </a:r>
            <a:r>
              <a:rPr lang="en-US" b="1" dirty="0" err="1" smtClean="0"/>
              <a:t>Eps’</a:t>
            </a:r>
            <a:r>
              <a:rPr lang="en-US" dirty="0" smtClean="0"/>
              <a:t> to make the point </a:t>
            </a:r>
            <a:r>
              <a:rPr lang="en-US" b="1" dirty="0" smtClean="0"/>
              <a:t>p </a:t>
            </a:r>
            <a:r>
              <a:rPr lang="en-US" dirty="0" smtClean="0"/>
              <a:t>a core object.</a:t>
            </a:r>
            <a:r>
              <a:rPr lang="en-US" dirty="0"/>
              <a:t> </a:t>
            </a:r>
            <a:r>
              <a:rPr lang="en-US" dirty="0" smtClean="0"/>
              <a:t>Core-distance is undefined, if </a:t>
            </a:r>
            <a:r>
              <a:rPr lang="en-US" b="1" dirty="0" smtClean="0"/>
              <a:t>p </a:t>
            </a:r>
            <a:r>
              <a:rPr lang="en-US" dirty="0" smtClean="0"/>
              <a:t>is not a core point </a:t>
            </a:r>
            <a:r>
              <a:rPr lang="en-US" dirty="0" err="1" smtClean="0"/>
              <a:t>w.r.t</a:t>
            </a:r>
            <a:r>
              <a:rPr lang="en-US" dirty="0" smtClean="0"/>
              <a:t> (</a:t>
            </a:r>
            <a:r>
              <a:rPr lang="en-US" dirty="0" err="1" smtClean="0"/>
              <a:t>Eps</a:t>
            </a:r>
            <a:r>
              <a:rPr lang="en-US" dirty="0" smtClean="0"/>
              <a:t>, </a:t>
            </a:r>
            <a:r>
              <a:rPr lang="en-US" dirty="0" err="1" smtClean="0"/>
              <a:t>MinPts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Reachability-distance: </a:t>
            </a:r>
            <a:r>
              <a:rPr lang="en-US" dirty="0" smtClean="0"/>
              <a:t>the reachability distance to </a:t>
            </a:r>
            <a:r>
              <a:rPr lang="en-US" b="1" dirty="0" smtClean="0"/>
              <a:t>p </a:t>
            </a:r>
            <a:r>
              <a:rPr lang="en-US" dirty="0" smtClean="0"/>
              <a:t>from </a:t>
            </a:r>
            <a:r>
              <a:rPr lang="en-US" b="1" dirty="0" smtClean="0"/>
              <a:t>q </a:t>
            </a:r>
            <a:endParaRPr lang="en-US" dirty="0"/>
          </a:p>
          <a:p>
            <a:pPr lvl="2"/>
            <a:r>
              <a:rPr lang="en-US" dirty="0" smtClean="0"/>
              <a:t>If </a:t>
            </a:r>
            <a:r>
              <a:rPr lang="en-US" b="1" dirty="0" smtClean="0"/>
              <a:t>q</a:t>
            </a:r>
            <a:r>
              <a:rPr lang="en-US" dirty="0" smtClean="0"/>
              <a:t> is not core-object </a:t>
            </a:r>
            <a:r>
              <a:rPr lang="en-US" dirty="0" err="1" smtClean="0"/>
              <a:t>w.r.t</a:t>
            </a:r>
            <a:r>
              <a:rPr lang="en-US" dirty="0" smtClean="0"/>
              <a:t> (</a:t>
            </a:r>
            <a:r>
              <a:rPr lang="en-US" dirty="0" err="1" smtClean="0"/>
              <a:t>Eps</a:t>
            </a:r>
            <a:r>
              <a:rPr lang="en-US" dirty="0" smtClean="0"/>
              <a:t>, </a:t>
            </a:r>
            <a:r>
              <a:rPr lang="en-US" dirty="0" err="1" smtClean="0"/>
              <a:t>MinPts</a:t>
            </a:r>
            <a:r>
              <a:rPr lang="en-US" dirty="0" smtClean="0"/>
              <a:t>), undefined</a:t>
            </a:r>
          </a:p>
          <a:p>
            <a:pPr lvl="2"/>
            <a:r>
              <a:rPr lang="en-US" dirty="0" smtClean="0"/>
              <a:t>If </a:t>
            </a:r>
            <a:r>
              <a:rPr lang="en-US" b="1" dirty="0" smtClean="0"/>
              <a:t>q</a:t>
            </a:r>
            <a:r>
              <a:rPr lang="en-US" dirty="0" smtClean="0"/>
              <a:t> is core-object </a:t>
            </a:r>
            <a:r>
              <a:rPr lang="en-US" dirty="0" err="1" smtClean="0"/>
              <a:t>w.r.t</a:t>
            </a:r>
            <a:r>
              <a:rPr lang="en-US" dirty="0" smtClean="0"/>
              <a:t> (</a:t>
            </a:r>
            <a:r>
              <a:rPr lang="en-US" dirty="0" err="1" smtClean="0"/>
              <a:t>Eps</a:t>
            </a:r>
            <a:r>
              <a:rPr lang="en-US" dirty="0" smtClean="0"/>
              <a:t>, </a:t>
            </a:r>
            <a:r>
              <a:rPr lang="en-US" dirty="0" err="1" smtClean="0"/>
              <a:t>MinPts</a:t>
            </a:r>
            <a:r>
              <a:rPr lang="en-US" dirty="0" smtClean="0"/>
              <a:t>) and </a:t>
            </a:r>
            <a:r>
              <a:rPr lang="en-US" b="1" dirty="0" smtClean="0"/>
              <a:t>p</a:t>
            </a:r>
            <a:r>
              <a:rPr lang="en-US" dirty="0" smtClean="0"/>
              <a:t> is density-reachability from </a:t>
            </a:r>
            <a:r>
              <a:rPr lang="en-US" b="1" dirty="0" smtClean="0"/>
              <a:t>q</a:t>
            </a:r>
            <a:r>
              <a:rPr lang="en-US" dirty="0" smtClean="0"/>
              <a:t>, max{core-distance(p), </a:t>
            </a:r>
            <a:r>
              <a:rPr lang="en-US" dirty="0" err="1" smtClean="0"/>
              <a:t>dist</a:t>
            </a:r>
            <a:r>
              <a:rPr lang="en-US" dirty="0" smtClean="0"/>
              <a:t>(</a:t>
            </a:r>
            <a:r>
              <a:rPr lang="en-US" dirty="0" err="1" smtClean="0"/>
              <a:t>p,q</a:t>
            </a:r>
            <a:r>
              <a:rPr lang="en-US" dirty="0" smtClean="0"/>
              <a:t>)}</a:t>
            </a:r>
            <a:endParaRPr lang="en-US" dirty="0"/>
          </a:p>
          <a:p>
            <a:pPr lvl="1"/>
            <a:r>
              <a:rPr lang="en-US" dirty="0" smtClean="0"/>
              <a:t>The smallest </a:t>
            </a:r>
            <a:r>
              <a:rPr lang="en-US" b="1" dirty="0" smtClean="0"/>
              <a:t>reachability-distance </a:t>
            </a:r>
            <a:r>
              <a:rPr lang="en-US" dirty="0" smtClean="0"/>
              <a:t>of </a:t>
            </a:r>
            <a:r>
              <a:rPr lang="en-US" b="1" dirty="0" smtClean="0"/>
              <a:t>p </a:t>
            </a:r>
            <a:r>
              <a:rPr lang="en-US" dirty="0" smtClean="0"/>
              <a:t>is of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59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Core-distance and Reachability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8888"/>
            <a:ext cx="7620000" cy="1183408"/>
          </a:xfrm>
        </p:spPr>
        <p:txBody>
          <a:bodyPr/>
          <a:lstStyle/>
          <a:p>
            <a:r>
              <a:rPr lang="en-US" dirty="0" smtClean="0"/>
              <a:t>Suppose </a:t>
            </a:r>
            <a:r>
              <a:rPr lang="en-US" dirty="0" err="1" smtClean="0"/>
              <a:t>Eps</a:t>
            </a:r>
            <a:r>
              <a:rPr lang="en-US" dirty="0" smtClean="0"/>
              <a:t>=6mm, </a:t>
            </a:r>
            <a:r>
              <a:rPr lang="en-US" dirty="0" err="1" smtClean="0"/>
              <a:t>MinPts</a:t>
            </a:r>
            <a:r>
              <a:rPr lang="en-US" dirty="0" smtClean="0"/>
              <a:t>=5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44" y="2477522"/>
            <a:ext cx="7009794" cy="34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8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OPTICS outputs a cluster ordering so that</a:t>
            </a:r>
          </a:p>
          <a:p>
            <a:pPr lvl="1"/>
            <a:r>
              <a:rPr lang="en-US" sz="1800" smtClean="0"/>
              <a:t>Objects </a:t>
            </a:r>
            <a:r>
              <a:rPr lang="en-US" sz="1800" dirty="0" smtClean="0"/>
              <a:t>in a denser cluster are listed closer to each other in the cluster ordering.</a:t>
            </a:r>
          </a:p>
          <a:p>
            <a:pPr lvl="1"/>
            <a:r>
              <a:rPr lang="en-US" sz="1800" dirty="0" smtClean="0"/>
              <a:t>The cluster ordering contains information equivalent to density-based clustering corresponding to broader range of parameter settings.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36" y="3637385"/>
            <a:ext cx="5083972" cy="32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OPTICS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0" y="1770958"/>
            <a:ext cx="7950570" cy="39886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63275" y="3294241"/>
            <a:ext cx="1960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b="1" dirty="0" smtClean="0">
                <a:solidFill>
                  <a:srgbClr val="FF0000"/>
                </a:solidFill>
              </a:rPr>
              <a:t>p is core-point 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w.r.t</a:t>
            </a:r>
            <a:r>
              <a:rPr lang="en-US" b="1" dirty="0" smtClean="0">
                <a:solidFill>
                  <a:srgbClr val="FF0000"/>
                </a:solidFill>
              </a:rPr>
              <a:t> (</a:t>
            </a:r>
            <a:r>
              <a:rPr lang="en-US" b="1" dirty="0" err="1" smtClean="0">
                <a:solidFill>
                  <a:srgbClr val="FF0000"/>
                </a:solidFill>
              </a:rPr>
              <a:t>eps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Minpts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19520" y="3604579"/>
            <a:ext cx="243755" cy="641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3605" y="5997251"/>
            <a:ext cx="841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update(N, p, Seeds, </a:t>
            </a:r>
            <a:r>
              <a:rPr lang="en-US" dirty="0" err="1" smtClean="0">
                <a:solidFill>
                  <a:srgbClr val="FF0000"/>
                </a:solidFill>
              </a:rPr>
              <a:t>eps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Minpts</a:t>
            </a:r>
            <a:r>
              <a:rPr lang="en-US" dirty="0" smtClean="0">
                <a:solidFill>
                  <a:srgbClr val="FF0000"/>
                </a:solidFill>
              </a:rPr>
              <a:t>): </a:t>
            </a:r>
            <a:r>
              <a:rPr lang="en-US" dirty="0" smtClean="0"/>
              <a:t>update </a:t>
            </a:r>
            <a:r>
              <a:rPr lang="en-US" b="1" dirty="0" smtClean="0"/>
              <a:t>reachability distance of points in N to Seeds, </a:t>
            </a:r>
            <a:r>
              <a:rPr lang="en-US" dirty="0" smtClean="0"/>
              <a:t>which takes into account reachability distance from </a:t>
            </a:r>
            <a:r>
              <a:rPr lang="en-US" b="1" dirty="0" smtClean="0"/>
              <a:t>p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4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Scalability</a:t>
            </a:r>
            <a:r>
              <a:rPr lang="en-US" dirty="0" smtClean="0"/>
              <a:t>: able to scale to large data set. </a:t>
            </a:r>
          </a:p>
          <a:p>
            <a:r>
              <a:rPr lang="en-US" b="1" dirty="0" smtClean="0"/>
              <a:t>Ability to deal with different types of attributes</a:t>
            </a:r>
            <a:r>
              <a:rPr lang="en-US" dirty="0" smtClean="0"/>
              <a:t>: able to work with numeric, binary, nominal, ordinal or mixture of these data types.</a:t>
            </a:r>
          </a:p>
          <a:p>
            <a:r>
              <a:rPr lang="en-US" b="1" dirty="0" smtClean="0"/>
              <a:t>Discovery of clusters with arbitrary shape.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29" y="3597218"/>
            <a:ext cx="2713506" cy="275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0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OPTICS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9" y="2006600"/>
            <a:ext cx="8509000" cy="2832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670" y="5279329"/>
            <a:ext cx="807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object with the lowest reachability distance are picked first from priority queue.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47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OPTICS: Computational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DBSCAN</a:t>
            </a:r>
          </a:p>
          <a:p>
            <a:pPr lvl="1"/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) in general case</a:t>
            </a:r>
          </a:p>
          <a:p>
            <a:pPr lvl="1"/>
            <a:r>
              <a:rPr lang="en-US" dirty="0" smtClean="0"/>
              <a:t>O(</a:t>
            </a:r>
            <a:r>
              <a:rPr lang="en-US" dirty="0" err="1" smtClean="0"/>
              <a:t>nlogn</a:t>
            </a:r>
            <a:r>
              <a:rPr lang="en-US" dirty="0" smtClean="0"/>
              <a:t>) if a spatial index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13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Cluster Analysis</a:t>
            </a:r>
          </a:p>
          <a:p>
            <a:r>
              <a:rPr lang="en-US" dirty="0" smtClean="0">
                <a:solidFill>
                  <a:srgbClr val="9D90A0"/>
                </a:solidFill>
              </a:rPr>
              <a:t>Partition Methods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Hierarchical Methods</a:t>
            </a:r>
          </a:p>
          <a:p>
            <a:r>
              <a:rPr lang="en-US" dirty="0" smtClean="0">
                <a:solidFill>
                  <a:srgbClr val="9D90A0"/>
                </a:solidFill>
              </a:rPr>
              <a:t>Density-based Methods</a:t>
            </a:r>
          </a:p>
          <a:p>
            <a:r>
              <a:rPr lang="en-US" dirty="0" smtClean="0"/>
              <a:t>Evaluation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4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Clustering Tendency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whether a data set has non random structure, which may lead to meaningful clusters.</a:t>
            </a:r>
          </a:p>
          <a:p>
            <a:endParaRPr lang="en-US" dirty="0"/>
          </a:p>
          <a:p>
            <a:r>
              <a:rPr lang="en-US" i="1" dirty="0" smtClean="0"/>
              <a:t>How to assess the clustering tendency of a dataset?</a:t>
            </a:r>
          </a:p>
          <a:p>
            <a:pPr lvl="1"/>
            <a:r>
              <a:rPr lang="en-US" dirty="0" smtClean="0"/>
              <a:t>Main idea: Check whether the data set is generated by a uniform distribution.</a:t>
            </a:r>
          </a:p>
          <a:p>
            <a:pPr lvl="1"/>
            <a:r>
              <a:rPr lang="en-US" b="1" dirty="0" smtClean="0"/>
              <a:t>Statistical test for spatial randomness using </a:t>
            </a:r>
            <a:r>
              <a:rPr lang="en-US" b="1" dirty="0" err="1" smtClean="0"/>
              <a:t>Hopkin</a:t>
            </a:r>
            <a:r>
              <a:rPr lang="en-US" b="1" dirty="0" smtClean="0"/>
              <a:t>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9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 with Hopkins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Hopkins Statistic</a:t>
            </a:r>
          </a:p>
          <a:p>
            <a:pPr lvl="1"/>
            <a:r>
              <a:rPr lang="en-US" dirty="0" smtClean="0"/>
              <a:t>Sample uniformly </a:t>
            </a:r>
            <a:r>
              <a:rPr lang="en-US" b="1" dirty="0" smtClean="0"/>
              <a:t>n artificial points 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p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from the data space of data set D. For each point pi, let xi be the distance to the nearest neighbor of pi in D to pi.</a:t>
            </a:r>
          </a:p>
          <a:p>
            <a:pPr lvl="1"/>
            <a:r>
              <a:rPr lang="en-US" dirty="0" smtClean="0"/>
              <a:t>Sample uniformly </a:t>
            </a:r>
            <a:r>
              <a:rPr lang="en-US" b="1" dirty="0" smtClean="0"/>
              <a:t>n real points </a:t>
            </a:r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r>
              <a:rPr lang="en-US" dirty="0" smtClean="0"/>
              <a:t>, q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n</a:t>
            </a:r>
            <a:r>
              <a:rPr lang="en-US" dirty="0" smtClean="0"/>
              <a:t> from data set D. For each qi, let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be the distance to the nearest neighbor of qi in D to qi.</a:t>
            </a:r>
          </a:p>
          <a:p>
            <a:pPr lvl="1"/>
            <a:r>
              <a:rPr lang="en-US" dirty="0" smtClean="0"/>
              <a:t>Hopkins Statistics: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If D is uniformly distributed, then sum of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is  smaller than sum of x</a:t>
            </a:r>
            <a:r>
              <a:rPr lang="en-US" baseline="-25000" dirty="0" smtClean="0"/>
              <a:t>i</a:t>
            </a:r>
            <a:r>
              <a:rPr lang="en-US" dirty="0" smtClean="0"/>
              <a:t> in expectation; thus H is smaller than 0.5.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99" y="4319345"/>
            <a:ext cx="2794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54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Cluster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Extrinsic Method</a:t>
            </a:r>
          </a:p>
          <a:p>
            <a:pPr lvl="1"/>
            <a:r>
              <a:rPr lang="en-US" dirty="0" smtClean="0"/>
              <a:t>Compare clustering result with a grout truth</a:t>
            </a:r>
          </a:p>
          <a:p>
            <a:pPr lvl="1"/>
            <a:endParaRPr lang="en-US" dirty="0"/>
          </a:p>
          <a:p>
            <a:r>
              <a:rPr lang="en-US" dirty="0" smtClean="0"/>
              <a:t>Intrinsic Method</a:t>
            </a:r>
          </a:p>
          <a:p>
            <a:pPr lvl="1"/>
            <a:r>
              <a:rPr lang="en-US" dirty="0" smtClean="0"/>
              <a:t>Evaluate the goodness of a clustering by considering how well the clusters are separated.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15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Extrinsic Evaluation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Quality</a:t>
            </a:r>
          </a:p>
          <a:p>
            <a:pPr lvl="1"/>
            <a:r>
              <a:rPr lang="en-US" dirty="0" smtClean="0"/>
              <a:t>Cluster Homogeneity: the </a:t>
            </a:r>
            <a:r>
              <a:rPr lang="en-US" dirty="0" smtClean="0"/>
              <a:t>more pure the </a:t>
            </a:r>
            <a:r>
              <a:rPr lang="en-US" dirty="0" smtClean="0"/>
              <a:t>clusters in a clustering, the better the clustering.</a:t>
            </a:r>
          </a:p>
          <a:p>
            <a:pPr lvl="1"/>
            <a:r>
              <a:rPr lang="en-US" dirty="0" smtClean="0"/>
              <a:t>Cluster Completeness: if any two objects belong to the same category in the ground truth, they should be assigned to the same cluster.</a:t>
            </a:r>
          </a:p>
          <a:p>
            <a:pPr lvl="1"/>
            <a:r>
              <a:rPr lang="en-US" dirty="0" smtClean="0"/>
              <a:t>Rag bag: </a:t>
            </a:r>
          </a:p>
          <a:p>
            <a:pPr lvl="2"/>
            <a:r>
              <a:rPr lang="en-US" dirty="0" smtClean="0"/>
              <a:t>A cluster </a:t>
            </a:r>
            <a:r>
              <a:rPr lang="en-US" i="1" dirty="0" smtClean="0"/>
              <a:t>C</a:t>
            </a:r>
            <a:r>
              <a:rPr lang="en-US" dirty="0" smtClean="0"/>
              <a:t> contains objects from multiple categories from ground truth is called the rag bag.</a:t>
            </a:r>
          </a:p>
          <a:p>
            <a:pPr lvl="2"/>
            <a:r>
              <a:rPr lang="en-US" dirty="0" smtClean="0"/>
              <a:t>Wrongly put an object into a pure cluster is penalized more than putting it to rag bag.</a:t>
            </a:r>
          </a:p>
          <a:p>
            <a:pPr lvl="1"/>
            <a:r>
              <a:rPr lang="en-US" dirty="0" smtClean="0"/>
              <a:t>Small cluster preservation</a:t>
            </a:r>
          </a:p>
          <a:p>
            <a:pPr lvl="2"/>
            <a:r>
              <a:rPr lang="en-US" dirty="0" smtClean="0"/>
              <a:t>Splitting a small category into pieces is more harmful than splitting a large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40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Extrinsic Evaluation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Notations</a:t>
            </a:r>
          </a:p>
          <a:p>
            <a:pPr lvl="1"/>
            <a:r>
              <a:rPr lang="en-US" dirty="0" smtClean="0"/>
              <a:t>Let D={o</a:t>
            </a:r>
            <a:r>
              <a:rPr lang="en-US" baseline="-25000" dirty="0" smtClean="0"/>
              <a:t>1</a:t>
            </a:r>
            <a:r>
              <a:rPr lang="en-US" dirty="0" smtClean="0"/>
              <a:t>, o</a:t>
            </a:r>
            <a:r>
              <a:rPr lang="en-US" baseline="-25000" dirty="0" smtClean="0"/>
              <a:t>2</a:t>
            </a:r>
            <a:r>
              <a:rPr lang="en-US" dirty="0" smtClean="0"/>
              <a:t>, …, o</a:t>
            </a:r>
            <a:r>
              <a:rPr lang="en-US" baseline="-25000" dirty="0" smtClean="0"/>
              <a:t>n</a:t>
            </a:r>
            <a:r>
              <a:rPr lang="en-US" dirty="0" smtClean="0"/>
              <a:t>} be a set of objects. </a:t>
            </a:r>
            <a:r>
              <a:rPr lang="en-US" i="1" dirty="0" smtClean="0">
                <a:latin typeface="Apple Chancery"/>
                <a:cs typeface="Apple Chancery"/>
              </a:rPr>
              <a:t>C</a:t>
            </a:r>
            <a:r>
              <a:rPr lang="en-US" dirty="0" smtClean="0"/>
              <a:t> be a clustering on D</a:t>
            </a:r>
          </a:p>
          <a:p>
            <a:pPr lvl="1"/>
            <a:r>
              <a:rPr lang="en-US" i="1" dirty="0" smtClean="0"/>
              <a:t>L(</a:t>
            </a:r>
            <a:r>
              <a:rPr lang="en-US" i="1" dirty="0" err="1" smtClean="0"/>
              <a:t>o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) </a:t>
            </a:r>
            <a:r>
              <a:rPr lang="en-US" dirty="0" smtClean="0"/>
              <a:t>is the category of </a:t>
            </a:r>
            <a:r>
              <a:rPr lang="en-US" dirty="0" err="1" smtClean="0"/>
              <a:t>oi</a:t>
            </a:r>
            <a:r>
              <a:rPr lang="en-US" dirty="0" smtClean="0"/>
              <a:t> in the ground truth</a:t>
            </a:r>
          </a:p>
          <a:p>
            <a:pPr lvl="1"/>
            <a:r>
              <a:rPr lang="en-US" i="1" dirty="0" smtClean="0"/>
              <a:t>C(</a:t>
            </a:r>
            <a:r>
              <a:rPr lang="en-US" i="1" dirty="0" err="1" smtClean="0"/>
              <a:t>o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) </a:t>
            </a:r>
            <a:r>
              <a:rPr lang="en-US" dirty="0" smtClean="0"/>
              <a:t>is the cluster of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i</a:t>
            </a:r>
            <a:r>
              <a:rPr lang="en-US" dirty="0" smtClean="0"/>
              <a:t> in</a:t>
            </a:r>
            <a:r>
              <a:rPr lang="en-US" i="1" dirty="0" smtClean="0"/>
              <a:t> </a:t>
            </a:r>
            <a:r>
              <a:rPr lang="en-US" i="1" dirty="0" smtClean="0">
                <a:latin typeface="Apple Chancery"/>
                <a:cs typeface="Apple Chancery"/>
              </a:rPr>
              <a:t>C</a:t>
            </a:r>
            <a:r>
              <a:rPr lang="en-US" i="1" dirty="0" smtClean="0"/>
              <a:t>.</a:t>
            </a:r>
          </a:p>
          <a:p>
            <a:r>
              <a:rPr lang="en-US" b="1" dirty="0" smtClean="0"/>
              <a:t>Correctness</a:t>
            </a:r>
            <a:r>
              <a:rPr lang="en-US" dirty="0" smtClean="0"/>
              <a:t>: the correctness of two objects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i</a:t>
            </a:r>
            <a:r>
              <a:rPr lang="en-US" dirty="0" smtClean="0"/>
              <a:t> and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r>
              <a:rPr lang="en-US" dirty="0" smtClean="0"/>
              <a:t> in 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err="1" smtClean="0"/>
              <a:t>BCubed</a:t>
            </a:r>
            <a:r>
              <a:rPr lang="en-US" b="1" dirty="0" smtClean="0"/>
              <a:t> precision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44" y="3463474"/>
            <a:ext cx="5781457" cy="923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67" y="4798060"/>
            <a:ext cx="6413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84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Evaluation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BCubed</a:t>
            </a:r>
            <a:r>
              <a:rPr lang="en-US" b="1" dirty="0" smtClean="0"/>
              <a:t> recall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75" y="2103348"/>
            <a:ext cx="6019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87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Evaluation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342900">
              <a:buClr>
                <a:schemeClr val="accent1"/>
              </a:buClr>
            </a:pPr>
            <a:r>
              <a:rPr lang="en-US" dirty="0" smtClean="0"/>
              <a:t>D</a:t>
            </a:r>
            <a:r>
              <a:rPr lang="en-US" dirty="0"/>
              <a:t>={o</a:t>
            </a:r>
            <a:r>
              <a:rPr lang="en-US" baseline="-25000" dirty="0"/>
              <a:t>1</a:t>
            </a:r>
            <a:r>
              <a:rPr lang="en-US" dirty="0"/>
              <a:t>, o</a:t>
            </a:r>
            <a:r>
              <a:rPr lang="en-US" baseline="-25000" dirty="0"/>
              <a:t>2</a:t>
            </a:r>
            <a:r>
              <a:rPr lang="en-US" dirty="0"/>
              <a:t>, …, o</a:t>
            </a:r>
            <a:r>
              <a:rPr lang="en-US" baseline="-25000" dirty="0"/>
              <a:t>n</a:t>
            </a:r>
            <a:r>
              <a:rPr lang="en-US" dirty="0"/>
              <a:t>} be a set of objects. </a:t>
            </a:r>
            <a:r>
              <a:rPr lang="en-US" i="1" dirty="0">
                <a:latin typeface="Apple Chancery"/>
                <a:cs typeface="Apple Chancery"/>
              </a:rPr>
              <a:t>C</a:t>
            </a:r>
            <a:r>
              <a:rPr lang="en-US" dirty="0"/>
              <a:t> </a:t>
            </a:r>
            <a:r>
              <a:rPr lang="en-US" dirty="0" smtClean="0"/>
              <a:t>={C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..,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k</a:t>
            </a:r>
            <a:r>
              <a:rPr lang="en-US" dirty="0" smtClean="0"/>
              <a:t>} be </a:t>
            </a:r>
            <a:r>
              <a:rPr lang="en-US" dirty="0"/>
              <a:t>a clustering on </a:t>
            </a:r>
            <a:r>
              <a:rPr lang="en-US" dirty="0" smtClean="0"/>
              <a:t>D</a:t>
            </a:r>
          </a:p>
          <a:p>
            <a:r>
              <a:rPr lang="en-US" b="1" dirty="0" smtClean="0"/>
              <a:t>Silhouette coefficient</a:t>
            </a:r>
          </a:p>
          <a:p>
            <a:pPr lvl="1"/>
            <a:r>
              <a:rPr lang="en-US" dirty="0" smtClean="0"/>
              <a:t>The average distance between </a:t>
            </a:r>
            <a:r>
              <a:rPr lang="en-US" b="1" dirty="0" smtClean="0"/>
              <a:t>o </a:t>
            </a:r>
            <a:r>
              <a:rPr lang="en-US" dirty="0" smtClean="0"/>
              <a:t>in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</a:t>
            </a:r>
            <a:r>
              <a:rPr lang="en-US" dirty="0" smtClean="0"/>
              <a:t> to all the other objects in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</a:t>
            </a:r>
            <a:endParaRPr lang="en-US" baseline="-2500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The minimum distance between </a:t>
            </a:r>
            <a:r>
              <a:rPr lang="en-US" b="1" dirty="0" smtClean="0"/>
              <a:t>o in </a:t>
            </a:r>
            <a:r>
              <a:rPr lang="en-US" b="1" dirty="0" err="1" smtClean="0"/>
              <a:t>C</a:t>
            </a:r>
            <a:r>
              <a:rPr lang="en-US" b="1" baseline="-25000" dirty="0" err="1" smtClean="0"/>
              <a:t>i</a:t>
            </a:r>
            <a:r>
              <a:rPr lang="en-US" b="1" baseline="-25000" dirty="0"/>
              <a:t> </a:t>
            </a:r>
            <a:r>
              <a:rPr lang="en-US" dirty="0" smtClean="0"/>
              <a:t>to all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(j != </a:t>
            </a:r>
            <a:r>
              <a:rPr lang="en-US" dirty="0" err="1" smtClean="0"/>
              <a:t>i</a:t>
            </a:r>
            <a:r>
              <a:rPr lang="en-US" dirty="0" smtClean="0"/>
              <a:t>)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silhouette coefficient is 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7" y="2952350"/>
            <a:ext cx="3090385" cy="780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4" y="4083720"/>
            <a:ext cx="3497919" cy="770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" y="5306060"/>
            <a:ext cx="2908300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2033" y="3155916"/>
            <a:ext cx="3815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(the smaller, the more compact the cluster)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2352" y="4353817"/>
            <a:ext cx="4158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(the larger, the more o is separated from other)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3278" y="5464294"/>
            <a:ext cx="145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(s(o) in [-1,1])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4400" y="6126555"/>
            <a:ext cx="7214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(s(o) ~1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  <a:r>
              <a:rPr lang="en-US" sz="1600" dirty="0" smtClean="0">
                <a:solidFill>
                  <a:srgbClr val="FF6600"/>
                </a:solidFill>
              </a:rPr>
              <a:t>if the cluster containing o is compact and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  <a:r>
              <a:rPr lang="en-US" sz="1600" dirty="0" smtClean="0">
                <a:solidFill>
                  <a:srgbClr val="FF6600"/>
                </a:solidFill>
              </a:rPr>
              <a:t>far away from other clusters)</a:t>
            </a:r>
            <a:endParaRPr lang="en-US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8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Requirements for domain knowledge to determine input parameters</a:t>
            </a:r>
          </a:p>
          <a:p>
            <a:pPr lvl="1"/>
            <a:r>
              <a:rPr lang="en-US" dirty="0" smtClean="0"/>
              <a:t>The less requirement of domain knowledge, the better.</a:t>
            </a:r>
          </a:p>
          <a:p>
            <a:r>
              <a:rPr lang="en-US" b="1" dirty="0" smtClean="0"/>
              <a:t>Able to deal with noisy data</a:t>
            </a:r>
          </a:p>
          <a:p>
            <a:pPr lvl="1"/>
            <a:r>
              <a:rPr lang="en-US" dirty="0" smtClean="0"/>
              <a:t>Real-world data contains missing, unknown, or erroneous data. We need clustering algorithms that are robust to noise.</a:t>
            </a:r>
          </a:p>
          <a:p>
            <a:r>
              <a:rPr lang="en-US" b="1" dirty="0" smtClean="0"/>
              <a:t>Incremental clustering and insensitivity to input order</a:t>
            </a:r>
          </a:p>
          <a:p>
            <a:pPr lvl="1"/>
            <a:r>
              <a:rPr lang="en-US" dirty="0" smtClean="0"/>
              <a:t>When new data comes, we are able to update the “clusters” without rebuilding from scratch.</a:t>
            </a:r>
          </a:p>
          <a:p>
            <a:r>
              <a:rPr lang="en-US" b="1" dirty="0" smtClean="0"/>
              <a:t>Constraint-based clustering</a:t>
            </a:r>
          </a:p>
          <a:p>
            <a:r>
              <a:rPr lang="en-US" b="1" dirty="0" smtClean="0"/>
              <a:t>Interpretability and Usability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3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  <a:p>
            <a:r>
              <a:rPr lang="en-US" dirty="0"/>
              <a:t>Partition Methods</a:t>
            </a:r>
          </a:p>
          <a:p>
            <a:r>
              <a:rPr lang="en-US" dirty="0"/>
              <a:t>Hierarchical Methods</a:t>
            </a:r>
          </a:p>
          <a:p>
            <a:r>
              <a:rPr lang="en-US" dirty="0"/>
              <a:t>Density-based Methods</a:t>
            </a:r>
          </a:p>
          <a:p>
            <a:r>
              <a:rPr lang="en-US" dirty="0"/>
              <a:t>Evaluation of Clustering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0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074589" cy="995303"/>
          </a:xfrm>
        </p:spPr>
        <p:txBody>
          <a:bodyPr/>
          <a:lstStyle/>
          <a:p>
            <a:r>
              <a:rPr lang="en-US" sz="4000" dirty="0" smtClean="0"/>
              <a:t>Overview of Basic Clustering Methods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92" y="1154492"/>
            <a:ext cx="7840608" cy="5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7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Cluster Analysis</a:t>
            </a:r>
          </a:p>
          <a:p>
            <a:r>
              <a:rPr lang="en-US" dirty="0" smtClean="0"/>
              <a:t>Partition Methods</a:t>
            </a:r>
          </a:p>
          <a:p>
            <a:r>
              <a:rPr lang="en-US" dirty="0" smtClean="0"/>
              <a:t>Hierarchical Methods</a:t>
            </a:r>
          </a:p>
          <a:p>
            <a:r>
              <a:rPr lang="en-US" dirty="0" smtClean="0"/>
              <a:t>Density-based Methods</a:t>
            </a:r>
          </a:p>
          <a:p>
            <a:r>
              <a:rPr lang="en-US" dirty="0" smtClean="0"/>
              <a:t>Evaluation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7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simplest and most fundamental version of cluster analysis</a:t>
            </a:r>
          </a:p>
          <a:p>
            <a:endParaRPr lang="en-US" dirty="0"/>
          </a:p>
          <a:p>
            <a:r>
              <a:rPr lang="en-US" dirty="0" smtClean="0"/>
              <a:t>Organize objects into exclusive clusters</a:t>
            </a:r>
          </a:p>
          <a:p>
            <a:endParaRPr lang="en-US" dirty="0"/>
          </a:p>
          <a:p>
            <a:r>
              <a:rPr lang="en-US" dirty="0" smtClean="0"/>
              <a:t>The number of clusters are often given as background knowledge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medoids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F7DB-865B-6F47-B490-9A32AAF602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5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38500</TotalTime>
  <Words>3294</Words>
  <Application>Microsoft Macintosh PowerPoint</Application>
  <PresentationFormat>On-screen Show (4:3)</PresentationFormat>
  <Paragraphs>472</Paragraphs>
  <Slides>60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Adjacency</vt:lpstr>
      <vt:lpstr>Cluster Analysis: Basic Concepts and Methods</vt:lpstr>
      <vt:lpstr>Outline</vt:lpstr>
      <vt:lpstr>What is Cluster Analysis</vt:lpstr>
      <vt:lpstr>Applications of Cluster Analysis</vt:lpstr>
      <vt:lpstr>Requirements for Cluster Analysis</vt:lpstr>
      <vt:lpstr>Requirements for Cluster Analysis</vt:lpstr>
      <vt:lpstr>Overview of Basic Clustering Methods</vt:lpstr>
      <vt:lpstr>Outline</vt:lpstr>
      <vt:lpstr>Partition Methods</vt:lpstr>
      <vt:lpstr>Partition Methods</vt:lpstr>
      <vt:lpstr>K-means</vt:lpstr>
      <vt:lpstr>K-means algorithm</vt:lpstr>
      <vt:lpstr>Two-different  K-means Clustering</vt:lpstr>
      <vt:lpstr>K-means: Example of Optimal Clustering</vt:lpstr>
      <vt:lpstr>K-means: Example of Sub-optimal Clustering</vt:lpstr>
      <vt:lpstr>K-means</vt:lpstr>
      <vt:lpstr>K-means</vt:lpstr>
      <vt:lpstr>K-means</vt:lpstr>
      <vt:lpstr>Disadvantages of K-means</vt:lpstr>
      <vt:lpstr>K-medoids: Motivation</vt:lpstr>
      <vt:lpstr>K-medoids</vt:lpstr>
      <vt:lpstr>K-medoids: PAM method</vt:lpstr>
      <vt:lpstr>K-means: Swapping centroids</vt:lpstr>
      <vt:lpstr>K-medoids</vt:lpstr>
      <vt:lpstr>Outline</vt:lpstr>
      <vt:lpstr>Hierarchical Clustering</vt:lpstr>
      <vt:lpstr>Strength of Hierarchical Clustering</vt:lpstr>
      <vt:lpstr>Hierarchical Clustering</vt:lpstr>
      <vt:lpstr>Agglomerative Clustering Algorithm</vt:lpstr>
      <vt:lpstr>How to define inter-cluster similarity</vt:lpstr>
      <vt:lpstr>Cluster Similarity: Min or Single Link</vt:lpstr>
      <vt:lpstr>Cluster Similarity: Max or Complete Linkage</vt:lpstr>
      <vt:lpstr>Cluster Similarity: Group Average</vt:lpstr>
      <vt:lpstr>Cluster Similarity: Group Average</vt:lpstr>
      <vt:lpstr>Agglomerative Clustering: Time and Space Requirements</vt:lpstr>
      <vt:lpstr>Agglomerative Clustering: Problems and Limitations</vt:lpstr>
      <vt:lpstr>Divisive Hierarchical Clustering: MST</vt:lpstr>
      <vt:lpstr>Divisive Hierarchical Clustering: MST</vt:lpstr>
      <vt:lpstr>Outline</vt:lpstr>
      <vt:lpstr>DBScan</vt:lpstr>
      <vt:lpstr>DBSCAN</vt:lpstr>
      <vt:lpstr>DPSCAN: Density-Reachable and Density-Connected</vt:lpstr>
      <vt:lpstr>DBSCAN Algorithm</vt:lpstr>
      <vt:lpstr>DBSCAN is sensitive the the Setting of Parameters</vt:lpstr>
      <vt:lpstr>OPTICS</vt:lpstr>
      <vt:lpstr>OPTICS</vt:lpstr>
      <vt:lpstr>Example of Core-distance and Reachability Distance</vt:lpstr>
      <vt:lpstr>OPTICS</vt:lpstr>
      <vt:lpstr>OPTICS Algorithm</vt:lpstr>
      <vt:lpstr>OPTICS Algorithm</vt:lpstr>
      <vt:lpstr>OPTICS: Computational Complexity</vt:lpstr>
      <vt:lpstr>Outline</vt:lpstr>
      <vt:lpstr>Assessing Clustering Tendency</vt:lpstr>
      <vt:lpstr>Hypothesis testing with Hopkins Statistics</vt:lpstr>
      <vt:lpstr>Measuring Cluster Quality</vt:lpstr>
      <vt:lpstr>Extrinsic Evaluation Methods</vt:lpstr>
      <vt:lpstr>Extrinsic Evaluation Methods</vt:lpstr>
      <vt:lpstr>Extrinsic Evaluation Methods</vt:lpstr>
      <vt:lpstr>Intrinsic Evaluation Methods</vt:lpstr>
      <vt:lpstr>Summary</vt:lpstr>
    </vt:vector>
  </TitlesOfParts>
  <Company>NJU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Cam-Tu Nguyen</dc:creator>
  <cp:lastModifiedBy>Cam-Tu Nguyen</cp:lastModifiedBy>
  <cp:revision>814</cp:revision>
  <cp:lastPrinted>2016-09-29T02:30:27Z</cp:lastPrinted>
  <dcterms:created xsi:type="dcterms:W3CDTF">2016-08-24T04:06:38Z</dcterms:created>
  <dcterms:modified xsi:type="dcterms:W3CDTF">2016-10-18T15:02:15Z</dcterms:modified>
</cp:coreProperties>
</file>